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2" r:id="rId6"/>
    <p:sldId id="263" r:id="rId7"/>
    <p:sldId id="264" r:id="rId8"/>
    <p:sldId id="278" r:id="rId9"/>
  </p:sldIdLst>
  <p:sldSz cx="20104100" cy="11309350"/>
  <p:notesSz cx="20104100" cy="1130935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844"/>
    <p:restoredTop sz="96208"/>
  </p:normalViewPr>
  <p:slideViewPr>
    <p:cSldViewPr>
      <p:cViewPr varScale="1">
        <p:scale>
          <a:sx n="57" d="100"/>
          <a:sy n="57" d="100"/>
        </p:scale>
        <p:origin x="216" y="61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1387138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B8D4DF-5F42-CC4F-9B05-DF74AECAB61F}" type="datetimeFigureOut">
              <a:rPr lang="en-US" smtClean="0"/>
              <a:t>5/8/26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659563" y="1414463"/>
            <a:ext cx="6784975" cy="38163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2009775" y="5441950"/>
            <a:ext cx="16084550" cy="44545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1387138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C2702F-C7B8-ED47-A1A8-4A7F763E36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07589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" name="Google Shape;563;p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4" name="Google Shape;564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725013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507807" y="3505898"/>
            <a:ext cx="17088486" cy="237496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3015615" y="6333236"/>
            <a:ext cx="14072870" cy="282733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5/8/26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7200" b="1" i="0">
                <a:solidFill>
                  <a:srgbClr val="473C3A"/>
                </a:solidFill>
                <a:latin typeface="Corbel"/>
                <a:cs typeface="Corbe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5/8/26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7200" b="1" i="0">
                <a:solidFill>
                  <a:srgbClr val="473C3A"/>
                </a:solidFill>
                <a:latin typeface="Corbel"/>
                <a:cs typeface="Corbe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1005205" y="2601150"/>
            <a:ext cx="8745284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10353611" y="2601150"/>
            <a:ext cx="8745284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5/8/26</a:t>
            </a:fld>
            <a:endParaRPr lang="en-US" dirty="0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0104100" cy="11308556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7200" b="1" i="0">
                <a:solidFill>
                  <a:srgbClr val="473C3A"/>
                </a:solidFill>
                <a:latin typeface="Corbel"/>
                <a:cs typeface="Corbe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5/8/26</a:t>
            </a:fld>
            <a:endParaRPr lang="en-US" dirty="0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5/8/26</a:t>
            </a:fld>
            <a:endParaRPr lang="en-US" dirty="0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t>‹#›</a:t>
            </a:fld>
            <a:endParaRPr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823498" y="526830"/>
            <a:ext cx="18457102" cy="11277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7200" b="1" i="0">
                <a:solidFill>
                  <a:srgbClr val="473C3A"/>
                </a:solidFill>
                <a:latin typeface="Corbel"/>
                <a:cs typeface="Corbe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492745" y="3173433"/>
            <a:ext cx="15118609" cy="63754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835394" y="10517696"/>
            <a:ext cx="6433312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1005205" y="10517696"/>
            <a:ext cx="4623943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5/8/26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4474953" y="10517696"/>
            <a:ext cx="4623943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t>‹#›</a:t>
            </a:fld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0" y="625475"/>
            <a:ext cx="20104100" cy="3327769"/>
          </a:xfrm>
          <a:prstGeom prst="rect">
            <a:avLst/>
          </a:prstGeom>
        </p:spPr>
        <p:txBody>
          <a:bodyPr vert="horz" wrap="square" lIns="0" tIns="217804" rIns="0" bIns="0" rtlCol="0">
            <a:spAutoFit/>
          </a:bodyPr>
          <a:lstStyle/>
          <a:p>
            <a:pPr marL="12700" marR="5080" indent="11113" algn="ctr">
              <a:lnSpc>
                <a:spcPts val="12370"/>
              </a:lnSpc>
              <a:spcBef>
                <a:spcPts val="1714"/>
              </a:spcBef>
            </a:pPr>
            <a:r>
              <a:rPr lang="en-US" sz="9600" spc="10" dirty="0">
                <a:solidFill>
                  <a:srgbClr val="604742"/>
                </a:solidFill>
              </a:rPr>
              <a:t>M&amp;A CROSS-SELLING</a:t>
            </a:r>
            <a:br>
              <a:rPr lang="en-US" sz="9600" spc="5" dirty="0">
                <a:solidFill>
                  <a:srgbClr val="604742"/>
                </a:solidFill>
              </a:rPr>
            </a:br>
            <a:r>
              <a:rPr lang="en-US" sz="9600" spc="5" dirty="0">
                <a:solidFill>
                  <a:srgbClr val="604742"/>
                </a:solidFill>
              </a:rPr>
              <a:t>SUCCESS FACTORS</a:t>
            </a:r>
            <a:endParaRPr lang="en-US" sz="9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701" y="0"/>
            <a:ext cx="20104099" cy="11308556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0" y="679018"/>
            <a:ext cx="20104100" cy="113087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solidFill>
            <a:srgbClr val="CCD0D6">
              <a:alpha val="9999"/>
            </a:srgbClr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998072" y="863281"/>
            <a:ext cx="3451225" cy="12541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8050" dirty="0"/>
              <a:t>Agenda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6775450" y="2911475"/>
            <a:ext cx="8123831" cy="3886513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584200" indent="-571500">
              <a:lnSpc>
                <a:spcPct val="200000"/>
              </a:lnSpc>
              <a:spcBef>
                <a:spcPts val="105"/>
              </a:spcBef>
              <a:buFont typeface="Arial" panose="020B0604020202020204" pitchFamily="34" charset="0"/>
              <a:buChar char="•"/>
            </a:pPr>
            <a:r>
              <a:rPr sz="4400" dirty="0">
                <a:solidFill>
                  <a:srgbClr val="473C3A"/>
                </a:solidFill>
                <a:latin typeface="Corbel"/>
                <a:cs typeface="Corbel"/>
              </a:rPr>
              <a:t>Synergy</a:t>
            </a:r>
            <a:r>
              <a:rPr sz="4400" spc="-195" dirty="0">
                <a:solidFill>
                  <a:srgbClr val="473C3A"/>
                </a:solidFill>
                <a:latin typeface="Corbel"/>
                <a:cs typeface="Corbel"/>
              </a:rPr>
              <a:t> </a:t>
            </a:r>
            <a:r>
              <a:rPr sz="4400" spc="-5" dirty="0">
                <a:solidFill>
                  <a:srgbClr val="473C3A"/>
                </a:solidFill>
                <a:latin typeface="Corbel"/>
                <a:cs typeface="Corbel"/>
              </a:rPr>
              <a:t>Approach</a:t>
            </a:r>
            <a:endParaRPr sz="4400" dirty="0">
              <a:latin typeface="Corbel"/>
              <a:cs typeface="Corbel"/>
            </a:endParaRPr>
          </a:p>
          <a:p>
            <a:pPr marL="584200" marR="767715" indent="-571500">
              <a:lnSpc>
                <a:spcPct val="200000"/>
              </a:lnSpc>
              <a:spcBef>
                <a:spcPts val="5"/>
              </a:spcBef>
              <a:buFont typeface="Arial" panose="020B0604020202020204" pitchFamily="34" charset="0"/>
              <a:buChar char="•"/>
            </a:pPr>
            <a:r>
              <a:rPr sz="4400" spc="-5" dirty="0">
                <a:solidFill>
                  <a:srgbClr val="473C3A"/>
                </a:solidFill>
                <a:latin typeface="Corbel"/>
                <a:cs typeface="Corbel"/>
              </a:rPr>
              <a:t>Earl</a:t>
            </a:r>
            <a:r>
              <a:rPr sz="4400" dirty="0">
                <a:solidFill>
                  <a:srgbClr val="473C3A"/>
                </a:solidFill>
                <a:latin typeface="Corbel"/>
                <a:cs typeface="Corbel"/>
              </a:rPr>
              <a:t>y</a:t>
            </a:r>
            <a:r>
              <a:rPr sz="4400" spc="-225" dirty="0">
                <a:solidFill>
                  <a:srgbClr val="473C3A"/>
                </a:solidFill>
                <a:latin typeface="Corbel"/>
                <a:cs typeface="Corbel"/>
              </a:rPr>
              <a:t> </a:t>
            </a:r>
            <a:r>
              <a:rPr sz="4400" dirty="0">
                <a:solidFill>
                  <a:srgbClr val="473C3A"/>
                </a:solidFill>
                <a:latin typeface="Corbel"/>
                <a:cs typeface="Corbel"/>
              </a:rPr>
              <a:t>Wins </a:t>
            </a:r>
            <a:r>
              <a:rPr sz="4400" spc="-5" dirty="0">
                <a:solidFill>
                  <a:srgbClr val="473C3A"/>
                </a:solidFill>
                <a:latin typeface="Corbel"/>
                <a:cs typeface="Corbel"/>
              </a:rPr>
              <a:t>Prioritization</a:t>
            </a:r>
            <a:endParaRPr lang="en-US" sz="4400" dirty="0">
              <a:latin typeface="Corbel"/>
              <a:cs typeface="Corbel"/>
            </a:endParaRPr>
          </a:p>
          <a:p>
            <a:pPr marL="584200" marR="767715" indent="-571500">
              <a:lnSpc>
                <a:spcPct val="200000"/>
              </a:lnSpc>
              <a:spcBef>
                <a:spcPts val="5"/>
              </a:spcBef>
              <a:buFont typeface="Arial" panose="020B0604020202020204" pitchFamily="34" charset="0"/>
              <a:buChar char="•"/>
            </a:pPr>
            <a:r>
              <a:rPr sz="4400" spc="-165" dirty="0">
                <a:solidFill>
                  <a:srgbClr val="473C3A"/>
                </a:solidFill>
                <a:latin typeface="Corbel"/>
                <a:cs typeface="Corbel"/>
              </a:rPr>
              <a:t> </a:t>
            </a:r>
            <a:r>
              <a:rPr lang="en-US" sz="4400" spc="-165" dirty="0">
                <a:solidFill>
                  <a:srgbClr val="473C3A"/>
                </a:solidFill>
                <a:latin typeface="Corbel"/>
                <a:cs typeface="Corbel"/>
              </a:rPr>
              <a:t>Key </a:t>
            </a:r>
            <a:r>
              <a:rPr sz="4400" spc="-5" dirty="0">
                <a:solidFill>
                  <a:srgbClr val="473C3A"/>
                </a:solidFill>
                <a:latin typeface="Corbel"/>
                <a:cs typeface="Corbel"/>
              </a:rPr>
              <a:t>Cros</a:t>
            </a:r>
            <a:r>
              <a:rPr sz="4400" dirty="0">
                <a:solidFill>
                  <a:srgbClr val="473C3A"/>
                </a:solidFill>
                <a:latin typeface="Corbel"/>
                <a:cs typeface="Corbel"/>
              </a:rPr>
              <a:t>s</a:t>
            </a:r>
            <a:r>
              <a:rPr sz="4400" spc="-105" dirty="0">
                <a:solidFill>
                  <a:srgbClr val="473C3A"/>
                </a:solidFill>
                <a:latin typeface="Corbel"/>
                <a:cs typeface="Corbel"/>
              </a:rPr>
              <a:t> </a:t>
            </a:r>
            <a:r>
              <a:rPr sz="4400" dirty="0">
                <a:solidFill>
                  <a:srgbClr val="473C3A"/>
                </a:solidFill>
                <a:latin typeface="Corbel"/>
                <a:cs typeface="Corbel"/>
              </a:rPr>
              <a:t>S</a:t>
            </a:r>
            <a:r>
              <a:rPr sz="4400" spc="-5" dirty="0">
                <a:solidFill>
                  <a:srgbClr val="473C3A"/>
                </a:solidFill>
                <a:latin typeface="Corbel"/>
                <a:cs typeface="Corbel"/>
              </a:rPr>
              <a:t>e</a:t>
            </a:r>
            <a:r>
              <a:rPr sz="4400" dirty="0">
                <a:solidFill>
                  <a:srgbClr val="473C3A"/>
                </a:solidFill>
                <a:latin typeface="Corbel"/>
                <a:cs typeface="Corbel"/>
              </a:rPr>
              <a:t>lling</a:t>
            </a:r>
            <a:r>
              <a:rPr sz="4400" spc="-160" dirty="0">
                <a:solidFill>
                  <a:srgbClr val="473C3A"/>
                </a:solidFill>
                <a:latin typeface="Corbel"/>
                <a:cs typeface="Corbel"/>
              </a:rPr>
              <a:t> </a:t>
            </a:r>
            <a:r>
              <a:rPr lang="en-US" sz="4400" dirty="0">
                <a:solidFill>
                  <a:srgbClr val="473C3A"/>
                </a:solidFill>
                <a:latin typeface="Corbel"/>
                <a:cs typeface="Corbel"/>
              </a:rPr>
              <a:t>Factors</a:t>
            </a:r>
          </a:p>
        </p:txBody>
      </p:sp>
      <p:sp>
        <p:nvSpPr>
          <p:cNvPr id="13" name="TextBox 8">
            <a:extLst>
              <a:ext uri="{FF2B5EF4-FFF2-40B4-BE49-F238E27FC236}">
                <a16:creationId xmlns:a16="http://schemas.microsoft.com/office/drawing/2014/main" id="{493EF453-2EE3-DB3F-CF21-5B7288E7F437}"/>
              </a:ext>
            </a:extLst>
          </p:cNvPr>
          <p:cNvSpPr txBox="1"/>
          <p:nvPr/>
        </p:nvSpPr>
        <p:spPr>
          <a:xfrm>
            <a:off x="19437572" y="10740965"/>
            <a:ext cx="44435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/>
              <a:t>01</a:t>
            </a:r>
          </a:p>
        </p:txBody>
      </p:sp>
      <p:sp>
        <p:nvSpPr>
          <p:cNvPr id="14" name="object 6">
            <a:extLst>
              <a:ext uri="{FF2B5EF4-FFF2-40B4-BE49-F238E27FC236}">
                <a16:creationId xmlns:a16="http://schemas.microsoft.com/office/drawing/2014/main" id="{4DFE759F-C6DD-D681-0233-B6B643BE3795}"/>
              </a:ext>
            </a:extLst>
          </p:cNvPr>
          <p:cNvSpPr/>
          <p:nvPr/>
        </p:nvSpPr>
        <p:spPr>
          <a:xfrm>
            <a:off x="2355203" y="2101552"/>
            <a:ext cx="2018664" cy="0"/>
          </a:xfrm>
          <a:custGeom>
            <a:avLst/>
            <a:gdLst/>
            <a:ahLst/>
            <a:cxnLst/>
            <a:rect l="l" t="t" r="r" b="b"/>
            <a:pathLst>
              <a:path w="2018664">
                <a:moveTo>
                  <a:pt x="0" y="0"/>
                </a:moveTo>
                <a:lnTo>
                  <a:pt x="2018106" y="0"/>
                </a:lnTo>
              </a:path>
            </a:pathLst>
          </a:custGeom>
          <a:ln w="73296">
            <a:solidFill>
              <a:srgbClr val="473C3A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5" name="Holder 5">
            <a:extLst>
              <a:ext uri="{FF2B5EF4-FFF2-40B4-BE49-F238E27FC236}">
                <a16:creationId xmlns:a16="http://schemas.microsoft.com/office/drawing/2014/main" id="{F9694938-351C-ADD5-E12A-9E25E4DF4C2A}"/>
              </a:ext>
            </a:extLst>
          </p:cNvPr>
          <p:cNvSpPr txBox="1">
            <a:spLocks/>
          </p:cNvSpPr>
          <p:nvPr/>
        </p:nvSpPr>
        <p:spPr>
          <a:xfrm>
            <a:off x="316099" y="10817909"/>
            <a:ext cx="4521517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600" kern="1200" dirty="0">
                <a:solidFill>
                  <a:schemeClr val="tx1"/>
                </a:solidFill>
                <a:effectLst/>
                <a:latin typeface="Corbel" panose="020B05030202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© 100-Day Advisors    MandAPlaybook.com</a:t>
            </a:r>
            <a:endParaRPr lang="en-US" sz="1600" dirty="0">
              <a:solidFill>
                <a:schemeClr val="tx1"/>
              </a:solidFill>
              <a:effectLst/>
              <a:latin typeface="Corbel" panose="020B0503020204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0104100" cy="11308556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77811" y="744050"/>
            <a:ext cx="7284720" cy="112776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pc="10" dirty="0"/>
              <a:t>Synerg</a:t>
            </a:r>
            <a:r>
              <a:rPr spc="15" dirty="0"/>
              <a:t>y</a:t>
            </a:r>
            <a:r>
              <a:rPr spc="-315" dirty="0"/>
              <a:t> </a:t>
            </a:r>
            <a:r>
              <a:rPr spc="10" dirty="0"/>
              <a:t>App</a:t>
            </a:r>
            <a:r>
              <a:rPr spc="10" dirty="0">
                <a:uFill>
                  <a:solidFill>
                    <a:srgbClr val="473C3A"/>
                  </a:solidFill>
                </a:uFill>
              </a:rPr>
              <a:t>roach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3922548" y="3709443"/>
            <a:ext cx="12091035" cy="3847465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" algn="ctr">
              <a:lnSpc>
                <a:spcPct val="100000"/>
              </a:lnSpc>
              <a:spcBef>
                <a:spcPts val="140"/>
              </a:spcBef>
            </a:pPr>
            <a:r>
              <a:rPr sz="3400" b="1" spc="10" dirty="0">
                <a:solidFill>
                  <a:srgbClr val="473C3A"/>
                </a:solidFill>
                <a:latin typeface="Corbel"/>
                <a:cs typeface="Corbel"/>
              </a:rPr>
              <a:t>TOP-DOWN</a:t>
            </a:r>
            <a:r>
              <a:rPr sz="3400" b="1" spc="-90" dirty="0">
                <a:solidFill>
                  <a:srgbClr val="473C3A"/>
                </a:solidFill>
                <a:latin typeface="Corbel"/>
                <a:cs typeface="Corbel"/>
              </a:rPr>
              <a:t> </a:t>
            </a:r>
            <a:r>
              <a:rPr sz="3400" b="1" spc="20" dirty="0">
                <a:solidFill>
                  <a:srgbClr val="473C3A"/>
                </a:solidFill>
                <a:latin typeface="Corbel"/>
                <a:cs typeface="Corbel"/>
              </a:rPr>
              <a:t>SYNERGY</a:t>
            </a:r>
            <a:r>
              <a:rPr sz="3400" b="1" spc="-160" dirty="0">
                <a:solidFill>
                  <a:srgbClr val="473C3A"/>
                </a:solidFill>
                <a:latin typeface="Corbel"/>
                <a:cs typeface="Corbel"/>
              </a:rPr>
              <a:t> </a:t>
            </a:r>
            <a:r>
              <a:rPr sz="3400" b="1" spc="-40" dirty="0">
                <a:solidFill>
                  <a:srgbClr val="473C3A"/>
                </a:solidFill>
                <a:latin typeface="Corbel"/>
                <a:cs typeface="Corbel"/>
              </a:rPr>
              <a:t>ANALYSIS</a:t>
            </a:r>
            <a:endParaRPr sz="3400" dirty="0">
              <a:latin typeface="Corbel"/>
              <a:cs typeface="Corbel"/>
            </a:endParaRPr>
          </a:p>
          <a:p>
            <a:pPr algn="ctr">
              <a:lnSpc>
                <a:spcPct val="100000"/>
              </a:lnSpc>
              <a:spcBef>
                <a:spcPts val="2850"/>
              </a:spcBef>
            </a:pPr>
            <a:r>
              <a:rPr sz="3400" spc="10" dirty="0">
                <a:solidFill>
                  <a:srgbClr val="473C3A"/>
                </a:solidFill>
                <a:latin typeface="Corbel"/>
                <a:cs typeface="Corbel"/>
              </a:rPr>
              <a:t>Corporate</a:t>
            </a:r>
            <a:r>
              <a:rPr sz="3400" dirty="0">
                <a:solidFill>
                  <a:srgbClr val="473C3A"/>
                </a:solidFill>
                <a:latin typeface="Corbel"/>
                <a:cs typeface="Corbel"/>
              </a:rPr>
              <a:t> </a:t>
            </a:r>
            <a:r>
              <a:rPr sz="3400" spc="15" dirty="0">
                <a:solidFill>
                  <a:srgbClr val="473C3A"/>
                </a:solidFill>
                <a:latin typeface="Corbel"/>
                <a:cs typeface="Corbel"/>
              </a:rPr>
              <a:t>development</a:t>
            </a:r>
            <a:r>
              <a:rPr sz="3400" spc="5" dirty="0">
                <a:solidFill>
                  <a:srgbClr val="473C3A"/>
                </a:solidFill>
                <a:latin typeface="Corbel"/>
                <a:cs typeface="Corbel"/>
              </a:rPr>
              <a:t> </a:t>
            </a:r>
            <a:r>
              <a:rPr sz="3400" spc="15" dirty="0">
                <a:solidFill>
                  <a:srgbClr val="473C3A"/>
                </a:solidFill>
                <a:latin typeface="Corbel"/>
                <a:cs typeface="Corbel"/>
              </a:rPr>
              <a:t>determines</a:t>
            </a:r>
            <a:r>
              <a:rPr sz="3400" spc="10" dirty="0">
                <a:solidFill>
                  <a:srgbClr val="473C3A"/>
                </a:solidFill>
                <a:latin typeface="Corbel"/>
                <a:cs typeface="Corbel"/>
              </a:rPr>
              <a:t> ﬁrst </a:t>
            </a:r>
            <a:r>
              <a:rPr sz="3400" spc="15" dirty="0">
                <a:solidFill>
                  <a:srgbClr val="473C3A"/>
                </a:solidFill>
                <a:latin typeface="Corbel"/>
                <a:cs typeface="Corbel"/>
              </a:rPr>
              <a:t>draft</a:t>
            </a:r>
            <a:r>
              <a:rPr sz="3400" spc="10" dirty="0">
                <a:solidFill>
                  <a:srgbClr val="473C3A"/>
                </a:solidFill>
                <a:latin typeface="Corbel"/>
                <a:cs typeface="Corbel"/>
              </a:rPr>
              <a:t> of synergies</a:t>
            </a:r>
            <a:endParaRPr sz="3400" dirty="0">
              <a:latin typeface="Corbel"/>
              <a:cs typeface="Corbel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3150" dirty="0">
              <a:latin typeface="Corbel"/>
              <a:cs typeface="Corbel"/>
            </a:endParaRPr>
          </a:p>
          <a:p>
            <a:pPr algn="ctr">
              <a:lnSpc>
                <a:spcPct val="100000"/>
              </a:lnSpc>
            </a:pPr>
            <a:r>
              <a:rPr sz="3400" b="1" spc="15" dirty="0">
                <a:solidFill>
                  <a:srgbClr val="473C3A"/>
                </a:solidFill>
                <a:latin typeface="Corbel"/>
                <a:cs typeface="Corbel"/>
              </a:rPr>
              <a:t>B</a:t>
            </a:r>
            <a:r>
              <a:rPr sz="3400" b="1" spc="-60" dirty="0">
                <a:solidFill>
                  <a:srgbClr val="473C3A"/>
                </a:solidFill>
                <a:latin typeface="Corbel"/>
                <a:cs typeface="Corbel"/>
              </a:rPr>
              <a:t>O</a:t>
            </a:r>
            <a:r>
              <a:rPr sz="3400" b="1" spc="15" dirty="0">
                <a:solidFill>
                  <a:srgbClr val="473C3A"/>
                </a:solidFill>
                <a:latin typeface="Corbel"/>
                <a:cs typeface="Corbel"/>
              </a:rPr>
              <a:t>T</a:t>
            </a:r>
            <a:r>
              <a:rPr sz="3400" b="1" spc="-65" dirty="0">
                <a:solidFill>
                  <a:srgbClr val="473C3A"/>
                </a:solidFill>
                <a:latin typeface="Corbel"/>
                <a:cs typeface="Corbel"/>
              </a:rPr>
              <a:t>T</a:t>
            </a:r>
            <a:r>
              <a:rPr sz="3400" b="1" spc="25" dirty="0">
                <a:solidFill>
                  <a:srgbClr val="473C3A"/>
                </a:solidFill>
                <a:latin typeface="Corbel"/>
                <a:cs typeface="Corbel"/>
              </a:rPr>
              <a:t>OM</a:t>
            </a:r>
            <a:r>
              <a:rPr sz="3400" b="1" spc="20" dirty="0">
                <a:solidFill>
                  <a:srgbClr val="473C3A"/>
                </a:solidFill>
                <a:latin typeface="Corbel"/>
                <a:cs typeface="Corbel"/>
              </a:rPr>
              <a:t>S</a:t>
            </a:r>
            <a:r>
              <a:rPr sz="3400" b="1" spc="-95" dirty="0">
                <a:solidFill>
                  <a:srgbClr val="473C3A"/>
                </a:solidFill>
                <a:latin typeface="Corbel"/>
                <a:cs typeface="Corbel"/>
              </a:rPr>
              <a:t> </a:t>
            </a:r>
            <a:r>
              <a:rPr sz="3400" b="1" spc="20" dirty="0">
                <a:solidFill>
                  <a:srgbClr val="473C3A"/>
                </a:solidFill>
                <a:latin typeface="Corbel"/>
                <a:cs typeface="Corbel"/>
              </a:rPr>
              <a:t>UP</a:t>
            </a:r>
            <a:r>
              <a:rPr sz="3400" b="1" spc="-229" dirty="0">
                <a:solidFill>
                  <a:srgbClr val="473C3A"/>
                </a:solidFill>
                <a:latin typeface="Corbel"/>
                <a:cs typeface="Corbel"/>
              </a:rPr>
              <a:t> </a:t>
            </a:r>
            <a:r>
              <a:rPr sz="3400" b="1" spc="-160" dirty="0">
                <a:solidFill>
                  <a:srgbClr val="473C3A"/>
                </a:solidFill>
                <a:latin typeface="Corbel"/>
                <a:cs typeface="Corbel"/>
              </a:rPr>
              <a:t>V</a:t>
            </a:r>
            <a:r>
              <a:rPr sz="3400" b="1" spc="15" dirty="0">
                <a:solidFill>
                  <a:srgbClr val="473C3A"/>
                </a:solidFill>
                <a:latin typeface="Corbel"/>
                <a:cs typeface="Corbel"/>
              </a:rPr>
              <a:t>ALID</a:t>
            </a:r>
            <a:r>
              <a:rPr sz="3400" b="1" spc="-160" dirty="0">
                <a:solidFill>
                  <a:srgbClr val="473C3A"/>
                </a:solidFill>
                <a:latin typeface="Corbel"/>
                <a:cs typeface="Corbel"/>
              </a:rPr>
              <a:t>A</a:t>
            </a:r>
            <a:r>
              <a:rPr sz="3400" b="1" spc="15" dirty="0">
                <a:solidFill>
                  <a:srgbClr val="473C3A"/>
                </a:solidFill>
                <a:latin typeface="Corbel"/>
                <a:cs typeface="Corbel"/>
              </a:rPr>
              <a:t>TION</a:t>
            </a:r>
            <a:endParaRPr sz="3400" dirty="0">
              <a:latin typeface="Corbel"/>
              <a:cs typeface="Corbel"/>
            </a:endParaRPr>
          </a:p>
          <a:p>
            <a:pPr algn="ctr">
              <a:lnSpc>
                <a:spcPct val="100000"/>
              </a:lnSpc>
              <a:spcBef>
                <a:spcPts val="2850"/>
              </a:spcBef>
            </a:pPr>
            <a:r>
              <a:rPr sz="3400" spc="15" dirty="0">
                <a:solidFill>
                  <a:srgbClr val="473C3A"/>
                </a:solidFill>
                <a:latin typeface="Corbel"/>
                <a:cs typeface="Corbel"/>
              </a:rPr>
              <a:t>Owners</a:t>
            </a:r>
            <a:r>
              <a:rPr sz="3400" dirty="0">
                <a:solidFill>
                  <a:srgbClr val="473C3A"/>
                </a:solidFill>
                <a:latin typeface="Corbel"/>
                <a:cs typeface="Corbel"/>
              </a:rPr>
              <a:t> </a:t>
            </a:r>
            <a:r>
              <a:rPr sz="3400" spc="10" dirty="0">
                <a:solidFill>
                  <a:srgbClr val="473C3A"/>
                </a:solidFill>
                <a:latin typeface="Corbel"/>
                <a:cs typeface="Corbel"/>
              </a:rPr>
              <a:t>of </a:t>
            </a:r>
            <a:r>
              <a:rPr sz="3400" spc="15" dirty="0">
                <a:solidFill>
                  <a:srgbClr val="473C3A"/>
                </a:solidFill>
                <a:latin typeface="Corbel"/>
                <a:cs typeface="Corbel"/>
              </a:rPr>
              <a:t>each</a:t>
            </a:r>
            <a:r>
              <a:rPr sz="3400" spc="5" dirty="0">
                <a:solidFill>
                  <a:srgbClr val="473C3A"/>
                </a:solidFill>
                <a:latin typeface="Corbel"/>
                <a:cs typeface="Corbel"/>
              </a:rPr>
              <a:t> </a:t>
            </a:r>
            <a:r>
              <a:rPr sz="3400" spc="15" dirty="0">
                <a:solidFill>
                  <a:srgbClr val="473C3A"/>
                </a:solidFill>
                <a:latin typeface="Corbel"/>
                <a:cs typeface="Corbel"/>
              </a:rPr>
              <a:t>synergy</a:t>
            </a:r>
            <a:r>
              <a:rPr sz="3400" spc="10" dirty="0">
                <a:solidFill>
                  <a:srgbClr val="473C3A"/>
                </a:solidFill>
                <a:latin typeface="Corbel"/>
                <a:cs typeface="Corbel"/>
              </a:rPr>
              <a:t> review</a:t>
            </a:r>
            <a:r>
              <a:rPr sz="3400" spc="5" dirty="0">
                <a:solidFill>
                  <a:srgbClr val="473C3A"/>
                </a:solidFill>
                <a:latin typeface="Corbel"/>
                <a:cs typeface="Corbel"/>
              </a:rPr>
              <a:t> </a:t>
            </a:r>
            <a:r>
              <a:rPr sz="3400" spc="20" dirty="0">
                <a:solidFill>
                  <a:srgbClr val="473C3A"/>
                </a:solidFill>
                <a:latin typeface="Corbel"/>
                <a:cs typeface="Corbel"/>
              </a:rPr>
              <a:t>and</a:t>
            </a:r>
            <a:r>
              <a:rPr sz="3400" spc="10" dirty="0">
                <a:solidFill>
                  <a:srgbClr val="473C3A"/>
                </a:solidFill>
                <a:latin typeface="Corbel"/>
                <a:cs typeface="Corbel"/>
              </a:rPr>
              <a:t> </a:t>
            </a:r>
            <a:r>
              <a:rPr sz="3400" spc="15" dirty="0">
                <a:solidFill>
                  <a:srgbClr val="473C3A"/>
                </a:solidFill>
                <a:latin typeface="Corbel"/>
                <a:cs typeface="Corbel"/>
              </a:rPr>
              <a:t>validate</a:t>
            </a:r>
            <a:r>
              <a:rPr sz="3400" spc="10" dirty="0">
                <a:solidFill>
                  <a:srgbClr val="473C3A"/>
                </a:solidFill>
                <a:latin typeface="Corbel"/>
                <a:cs typeface="Corbel"/>
              </a:rPr>
              <a:t> </a:t>
            </a:r>
            <a:r>
              <a:rPr sz="3400" spc="15" dirty="0">
                <a:solidFill>
                  <a:srgbClr val="473C3A"/>
                </a:solidFill>
                <a:latin typeface="Corbel"/>
                <a:cs typeface="Corbel"/>
              </a:rPr>
              <a:t>each</a:t>
            </a:r>
            <a:r>
              <a:rPr sz="3400" spc="10" dirty="0">
                <a:solidFill>
                  <a:srgbClr val="473C3A"/>
                </a:solidFill>
                <a:latin typeface="Corbel"/>
                <a:cs typeface="Corbel"/>
              </a:rPr>
              <a:t> synergy </a:t>
            </a:r>
            <a:r>
              <a:rPr sz="3400" spc="15" dirty="0">
                <a:solidFill>
                  <a:srgbClr val="473C3A"/>
                </a:solidFill>
                <a:latin typeface="Corbel"/>
                <a:cs typeface="Corbel"/>
              </a:rPr>
              <a:t>including</a:t>
            </a:r>
            <a:endParaRPr sz="3400" dirty="0">
              <a:latin typeface="Corbel"/>
              <a:cs typeface="Corbel"/>
            </a:endParaRPr>
          </a:p>
          <a:p>
            <a:pPr algn="ctr">
              <a:lnSpc>
                <a:spcPct val="100000"/>
              </a:lnSpc>
              <a:spcBef>
                <a:spcPts val="50"/>
              </a:spcBef>
            </a:pPr>
            <a:r>
              <a:rPr sz="3400" spc="10" dirty="0">
                <a:solidFill>
                  <a:srgbClr val="473C3A"/>
                </a:solidFill>
                <a:latin typeface="Corbel"/>
                <a:cs typeface="Corbel"/>
              </a:rPr>
              <a:t>cost</a:t>
            </a:r>
            <a:r>
              <a:rPr sz="3400" spc="-5" dirty="0">
                <a:solidFill>
                  <a:srgbClr val="473C3A"/>
                </a:solidFill>
                <a:latin typeface="Corbel"/>
                <a:cs typeface="Corbel"/>
              </a:rPr>
              <a:t> </a:t>
            </a:r>
            <a:r>
              <a:rPr sz="3400" spc="10" dirty="0">
                <a:solidFill>
                  <a:srgbClr val="473C3A"/>
                </a:solidFill>
                <a:latin typeface="Corbel"/>
                <a:cs typeface="Corbel"/>
              </a:rPr>
              <a:t>to</a:t>
            </a:r>
            <a:r>
              <a:rPr sz="3400" dirty="0">
                <a:solidFill>
                  <a:srgbClr val="473C3A"/>
                </a:solidFill>
                <a:latin typeface="Corbel"/>
                <a:cs typeface="Corbel"/>
              </a:rPr>
              <a:t> </a:t>
            </a:r>
            <a:r>
              <a:rPr sz="3400" spc="10" dirty="0">
                <a:solidFill>
                  <a:srgbClr val="473C3A"/>
                </a:solidFill>
                <a:latin typeface="Corbel"/>
                <a:cs typeface="Corbel"/>
              </a:rPr>
              <a:t>achieve</a:t>
            </a:r>
            <a:r>
              <a:rPr sz="3400" dirty="0">
                <a:solidFill>
                  <a:srgbClr val="473C3A"/>
                </a:solidFill>
                <a:latin typeface="Corbel"/>
                <a:cs typeface="Corbel"/>
              </a:rPr>
              <a:t> </a:t>
            </a:r>
            <a:r>
              <a:rPr sz="3400" spc="20" dirty="0">
                <a:solidFill>
                  <a:srgbClr val="473C3A"/>
                </a:solidFill>
                <a:latin typeface="Corbel"/>
                <a:cs typeface="Corbel"/>
              </a:rPr>
              <a:t>and</a:t>
            </a:r>
            <a:r>
              <a:rPr sz="3400" dirty="0">
                <a:solidFill>
                  <a:srgbClr val="473C3A"/>
                </a:solidFill>
                <a:latin typeface="Corbel"/>
                <a:cs typeface="Corbel"/>
              </a:rPr>
              <a:t> </a:t>
            </a:r>
            <a:r>
              <a:rPr sz="3400" spc="10" dirty="0">
                <a:solidFill>
                  <a:srgbClr val="473C3A"/>
                </a:solidFill>
                <a:latin typeface="Corbel"/>
                <a:cs typeface="Corbel"/>
              </a:rPr>
              <a:t>timing</a:t>
            </a:r>
            <a:endParaRPr sz="3400" dirty="0">
              <a:latin typeface="Corbel"/>
              <a:cs typeface="Corbel"/>
            </a:endParaRPr>
          </a:p>
        </p:txBody>
      </p:sp>
      <p:sp>
        <p:nvSpPr>
          <p:cNvPr id="5" name="TextBox 8">
            <a:extLst>
              <a:ext uri="{FF2B5EF4-FFF2-40B4-BE49-F238E27FC236}">
                <a16:creationId xmlns:a16="http://schemas.microsoft.com/office/drawing/2014/main" id="{ED8FE14C-1ACE-3DC4-D104-6D85B1E7C8A6}"/>
              </a:ext>
            </a:extLst>
          </p:cNvPr>
          <p:cNvSpPr txBox="1"/>
          <p:nvPr/>
        </p:nvSpPr>
        <p:spPr>
          <a:xfrm>
            <a:off x="19437572" y="10740965"/>
            <a:ext cx="44435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/>
              <a:t>02</a:t>
            </a:r>
          </a:p>
        </p:txBody>
      </p:sp>
      <p:sp>
        <p:nvSpPr>
          <p:cNvPr id="8" name="object 6">
            <a:extLst>
              <a:ext uri="{FF2B5EF4-FFF2-40B4-BE49-F238E27FC236}">
                <a16:creationId xmlns:a16="http://schemas.microsoft.com/office/drawing/2014/main" id="{714EBC37-FE5A-B043-B9E1-B743178BA23E}"/>
              </a:ext>
            </a:extLst>
          </p:cNvPr>
          <p:cNvSpPr/>
          <p:nvPr/>
        </p:nvSpPr>
        <p:spPr>
          <a:xfrm>
            <a:off x="6089650" y="1871810"/>
            <a:ext cx="2018664" cy="0"/>
          </a:xfrm>
          <a:custGeom>
            <a:avLst/>
            <a:gdLst/>
            <a:ahLst/>
            <a:cxnLst/>
            <a:rect l="l" t="t" r="r" b="b"/>
            <a:pathLst>
              <a:path w="2018664">
                <a:moveTo>
                  <a:pt x="0" y="0"/>
                </a:moveTo>
                <a:lnTo>
                  <a:pt x="2018106" y="0"/>
                </a:lnTo>
              </a:path>
            </a:pathLst>
          </a:custGeom>
          <a:ln w="73296">
            <a:solidFill>
              <a:srgbClr val="473C3A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6" name="Holder 5">
            <a:extLst>
              <a:ext uri="{FF2B5EF4-FFF2-40B4-BE49-F238E27FC236}">
                <a16:creationId xmlns:a16="http://schemas.microsoft.com/office/drawing/2014/main" id="{515C79A0-E968-9B6B-555F-583EEB5E5407}"/>
              </a:ext>
            </a:extLst>
          </p:cNvPr>
          <p:cNvSpPr txBox="1">
            <a:spLocks/>
          </p:cNvSpPr>
          <p:nvPr/>
        </p:nvSpPr>
        <p:spPr>
          <a:xfrm>
            <a:off x="316099" y="10817909"/>
            <a:ext cx="4521517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600" kern="1200" dirty="0">
                <a:solidFill>
                  <a:schemeClr val="tx1"/>
                </a:solidFill>
                <a:effectLst/>
                <a:latin typeface="Corbel" panose="020B05030202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© 100-Day Advisors    MandAPlaybook.com</a:t>
            </a:r>
            <a:endParaRPr lang="en-US" sz="1600" dirty="0">
              <a:solidFill>
                <a:schemeClr val="tx1"/>
              </a:solidFill>
              <a:effectLst/>
              <a:latin typeface="Corbel" panose="020B0503020204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0104100" cy="11308556"/>
          </a:xfrm>
          <a:prstGeom prst="rect">
            <a:avLst/>
          </a:prstGeom>
        </p:spPr>
      </p:pic>
      <p:sp>
        <p:nvSpPr>
          <p:cNvPr id="5" name="object 5"/>
          <p:cNvSpPr/>
          <p:nvPr/>
        </p:nvSpPr>
        <p:spPr>
          <a:xfrm>
            <a:off x="8302345" y="1715256"/>
            <a:ext cx="2018664" cy="0"/>
          </a:xfrm>
          <a:custGeom>
            <a:avLst/>
            <a:gdLst/>
            <a:ahLst/>
            <a:cxnLst/>
            <a:rect l="l" t="t" r="r" b="b"/>
            <a:pathLst>
              <a:path w="2018665">
                <a:moveTo>
                  <a:pt x="0" y="0"/>
                </a:moveTo>
                <a:lnTo>
                  <a:pt x="2018106" y="0"/>
                </a:lnTo>
              </a:path>
            </a:pathLst>
          </a:custGeom>
          <a:ln w="73296">
            <a:solidFill>
              <a:srgbClr val="473C3A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823498" y="575771"/>
            <a:ext cx="9568180" cy="112776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pc="10" dirty="0"/>
              <a:t>Early</a:t>
            </a:r>
            <a:r>
              <a:rPr spc="-380" dirty="0"/>
              <a:t> </a:t>
            </a:r>
            <a:r>
              <a:rPr spc="10" dirty="0"/>
              <a:t>Wins</a:t>
            </a:r>
            <a:r>
              <a:rPr dirty="0"/>
              <a:t> </a:t>
            </a:r>
            <a:r>
              <a:rPr spc="10" dirty="0"/>
              <a:t>Prior</a:t>
            </a:r>
            <a:r>
              <a:rPr spc="5" dirty="0"/>
              <a:t>itizat</a:t>
            </a:r>
            <a:r>
              <a:rPr spc="-5" dirty="0"/>
              <a:t>i</a:t>
            </a:r>
            <a:r>
              <a:rPr spc="15" dirty="0"/>
              <a:t>on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3194050" y="3521075"/>
            <a:ext cx="2673499" cy="100091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25"/>
              </a:spcBef>
            </a:pPr>
            <a:r>
              <a:rPr sz="3200" b="1" spc="10" dirty="0">
                <a:solidFill>
                  <a:srgbClr val="473C3A"/>
                </a:solidFill>
                <a:latin typeface="Corbel"/>
                <a:cs typeface="Corbel"/>
              </a:rPr>
              <a:t>Large</a:t>
            </a:r>
            <a:r>
              <a:rPr sz="3200" b="1" spc="-105" dirty="0">
                <a:solidFill>
                  <a:srgbClr val="473C3A"/>
                </a:solidFill>
                <a:latin typeface="Corbel"/>
                <a:cs typeface="Corbel"/>
              </a:rPr>
              <a:t> </a:t>
            </a:r>
            <a:r>
              <a:rPr sz="3200" b="1" spc="10" dirty="0">
                <a:solidFill>
                  <a:srgbClr val="473C3A"/>
                </a:solidFill>
                <a:latin typeface="Corbel"/>
                <a:cs typeface="Corbel"/>
              </a:rPr>
              <a:t>Synergy</a:t>
            </a:r>
            <a:endParaRPr sz="3200" b="1" dirty="0">
              <a:latin typeface="Corbel"/>
              <a:cs typeface="Corbel"/>
            </a:endParaRPr>
          </a:p>
          <a:p>
            <a:pPr algn="ctr">
              <a:lnSpc>
                <a:spcPct val="100000"/>
              </a:lnSpc>
              <a:spcBef>
                <a:spcPts val="35"/>
              </a:spcBef>
            </a:pPr>
            <a:r>
              <a:rPr sz="3200" b="1" spc="10" dirty="0">
                <a:solidFill>
                  <a:srgbClr val="473C3A"/>
                </a:solidFill>
                <a:latin typeface="Corbel"/>
                <a:cs typeface="Corbel"/>
              </a:rPr>
              <a:t>Small</a:t>
            </a:r>
            <a:r>
              <a:rPr sz="3200" b="1" spc="-25" dirty="0">
                <a:solidFill>
                  <a:srgbClr val="473C3A"/>
                </a:solidFill>
                <a:latin typeface="Corbel"/>
                <a:cs typeface="Corbel"/>
              </a:rPr>
              <a:t> </a:t>
            </a:r>
            <a:r>
              <a:rPr sz="3200" b="1" spc="-10" dirty="0">
                <a:solidFill>
                  <a:srgbClr val="473C3A"/>
                </a:solidFill>
                <a:latin typeface="Corbel"/>
                <a:cs typeface="Corbel"/>
              </a:rPr>
              <a:t>Effort</a:t>
            </a:r>
            <a:endParaRPr sz="3200" b="1" dirty="0">
              <a:latin typeface="Corbel"/>
              <a:cs typeface="Corbe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6464151" y="3521075"/>
            <a:ext cx="2673499" cy="100091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25"/>
              </a:spcBef>
            </a:pPr>
            <a:r>
              <a:rPr sz="3200" spc="10" dirty="0">
                <a:solidFill>
                  <a:srgbClr val="473C3A"/>
                </a:solidFill>
                <a:latin typeface="Corbel"/>
                <a:cs typeface="Corbel"/>
              </a:rPr>
              <a:t>Large</a:t>
            </a:r>
            <a:r>
              <a:rPr sz="3200" spc="-105" dirty="0">
                <a:solidFill>
                  <a:srgbClr val="473C3A"/>
                </a:solidFill>
                <a:latin typeface="Corbel"/>
                <a:cs typeface="Corbel"/>
              </a:rPr>
              <a:t> </a:t>
            </a:r>
            <a:r>
              <a:rPr sz="3200" spc="10" dirty="0">
                <a:solidFill>
                  <a:srgbClr val="473C3A"/>
                </a:solidFill>
                <a:latin typeface="Corbel"/>
                <a:cs typeface="Corbel"/>
              </a:rPr>
              <a:t>Synergy</a:t>
            </a:r>
            <a:endParaRPr sz="3200" dirty="0">
              <a:latin typeface="Corbel"/>
              <a:cs typeface="Corbel"/>
            </a:endParaRPr>
          </a:p>
          <a:p>
            <a:pPr algn="ctr">
              <a:lnSpc>
                <a:spcPct val="100000"/>
              </a:lnSpc>
              <a:spcBef>
                <a:spcPts val="35"/>
              </a:spcBef>
            </a:pPr>
            <a:r>
              <a:rPr sz="3200" spc="10" dirty="0">
                <a:solidFill>
                  <a:srgbClr val="473C3A"/>
                </a:solidFill>
                <a:latin typeface="Corbel"/>
                <a:cs typeface="Corbel"/>
              </a:rPr>
              <a:t>Large</a:t>
            </a:r>
            <a:r>
              <a:rPr sz="3200" spc="-30" dirty="0">
                <a:solidFill>
                  <a:srgbClr val="473C3A"/>
                </a:solidFill>
                <a:latin typeface="Corbel"/>
                <a:cs typeface="Corbel"/>
              </a:rPr>
              <a:t> </a:t>
            </a:r>
            <a:r>
              <a:rPr sz="3200" spc="-10" dirty="0">
                <a:solidFill>
                  <a:srgbClr val="473C3A"/>
                </a:solidFill>
                <a:latin typeface="Corbel"/>
                <a:cs typeface="Corbel"/>
              </a:rPr>
              <a:t>Effort</a:t>
            </a:r>
            <a:endParaRPr sz="3200" dirty="0">
              <a:latin typeface="Corbel"/>
              <a:cs typeface="Corbe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3194050" y="5499442"/>
            <a:ext cx="2673499" cy="100091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25"/>
              </a:spcBef>
            </a:pPr>
            <a:r>
              <a:rPr lang="en-US" sz="3200" b="1" spc="10" dirty="0">
                <a:solidFill>
                  <a:srgbClr val="473C3A"/>
                </a:solidFill>
                <a:latin typeface="Corbel"/>
                <a:cs typeface="Corbel"/>
              </a:rPr>
              <a:t>Small</a:t>
            </a:r>
            <a:r>
              <a:rPr sz="3200" b="1" spc="-105" dirty="0">
                <a:solidFill>
                  <a:srgbClr val="473C3A"/>
                </a:solidFill>
                <a:latin typeface="Corbel"/>
                <a:cs typeface="Corbel"/>
              </a:rPr>
              <a:t> </a:t>
            </a:r>
            <a:r>
              <a:rPr sz="3200" b="1" spc="10" dirty="0">
                <a:solidFill>
                  <a:srgbClr val="473C3A"/>
                </a:solidFill>
                <a:latin typeface="Corbel"/>
                <a:cs typeface="Corbel"/>
              </a:rPr>
              <a:t>Synergy</a:t>
            </a:r>
            <a:endParaRPr sz="3200" b="1" dirty="0">
              <a:latin typeface="Corbel"/>
              <a:cs typeface="Corbel"/>
            </a:endParaRPr>
          </a:p>
          <a:p>
            <a:pPr algn="ctr">
              <a:lnSpc>
                <a:spcPct val="100000"/>
              </a:lnSpc>
              <a:spcBef>
                <a:spcPts val="35"/>
              </a:spcBef>
            </a:pPr>
            <a:r>
              <a:rPr sz="3200" b="1" spc="10" dirty="0">
                <a:solidFill>
                  <a:srgbClr val="473C3A"/>
                </a:solidFill>
                <a:latin typeface="Corbel"/>
                <a:cs typeface="Corbel"/>
              </a:rPr>
              <a:t>Small</a:t>
            </a:r>
            <a:r>
              <a:rPr sz="3200" b="1" spc="-25" dirty="0">
                <a:solidFill>
                  <a:srgbClr val="473C3A"/>
                </a:solidFill>
                <a:latin typeface="Corbel"/>
                <a:cs typeface="Corbel"/>
              </a:rPr>
              <a:t> </a:t>
            </a:r>
            <a:r>
              <a:rPr sz="3200" b="1" spc="-10" dirty="0">
                <a:solidFill>
                  <a:srgbClr val="473C3A"/>
                </a:solidFill>
                <a:latin typeface="Corbel"/>
                <a:cs typeface="Corbel"/>
              </a:rPr>
              <a:t>Effort</a:t>
            </a:r>
            <a:endParaRPr sz="3200" b="1" dirty="0">
              <a:latin typeface="Corbel"/>
              <a:cs typeface="Corbe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6464151" y="5499442"/>
            <a:ext cx="2673499" cy="100091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25"/>
              </a:spcBef>
            </a:pPr>
            <a:r>
              <a:rPr lang="en-US" sz="3200" spc="10" dirty="0">
                <a:solidFill>
                  <a:srgbClr val="473C3A"/>
                </a:solidFill>
                <a:latin typeface="Corbel"/>
                <a:cs typeface="Corbel"/>
              </a:rPr>
              <a:t>Small </a:t>
            </a:r>
            <a:r>
              <a:rPr sz="3200" spc="10" dirty="0">
                <a:solidFill>
                  <a:srgbClr val="473C3A"/>
                </a:solidFill>
                <a:latin typeface="Corbel"/>
                <a:cs typeface="Corbel"/>
              </a:rPr>
              <a:t>Synergy</a:t>
            </a:r>
            <a:endParaRPr sz="3200" dirty="0">
              <a:latin typeface="Corbel"/>
              <a:cs typeface="Corbel"/>
            </a:endParaRPr>
          </a:p>
          <a:p>
            <a:pPr algn="ctr">
              <a:lnSpc>
                <a:spcPct val="100000"/>
              </a:lnSpc>
              <a:spcBef>
                <a:spcPts val="35"/>
              </a:spcBef>
            </a:pPr>
            <a:r>
              <a:rPr sz="3200" spc="10" dirty="0">
                <a:solidFill>
                  <a:srgbClr val="473C3A"/>
                </a:solidFill>
                <a:latin typeface="Corbel"/>
                <a:cs typeface="Corbel"/>
              </a:rPr>
              <a:t>Large</a:t>
            </a:r>
            <a:r>
              <a:rPr sz="3200" spc="-30" dirty="0">
                <a:solidFill>
                  <a:srgbClr val="473C3A"/>
                </a:solidFill>
                <a:latin typeface="Corbel"/>
                <a:cs typeface="Corbel"/>
              </a:rPr>
              <a:t> </a:t>
            </a:r>
            <a:r>
              <a:rPr sz="3200" spc="-10" dirty="0">
                <a:solidFill>
                  <a:srgbClr val="473C3A"/>
                </a:solidFill>
                <a:latin typeface="Corbel"/>
                <a:cs typeface="Corbel"/>
              </a:rPr>
              <a:t>Effort</a:t>
            </a:r>
            <a:endParaRPr sz="3200" dirty="0">
              <a:latin typeface="Corbel"/>
              <a:cs typeface="Corbel"/>
            </a:endParaRPr>
          </a:p>
        </p:txBody>
      </p:sp>
      <p:sp>
        <p:nvSpPr>
          <p:cNvPr id="17" name="TextBox 8">
            <a:extLst>
              <a:ext uri="{FF2B5EF4-FFF2-40B4-BE49-F238E27FC236}">
                <a16:creationId xmlns:a16="http://schemas.microsoft.com/office/drawing/2014/main" id="{420E4D15-6A76-24EB-C405-7814CD06FCAF}"/>
              </a:ext>
            </a:extLst>
          </p:cNvPr>
          <p:cNvSpPr txBox="1"/>
          <p:nvPr/>
        </p:nvSpPr>
        <p:spPr>
          <a:xfrm>
            <a:off x="19437572" y="10740965"/>
            <a:ext cx="44435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/>
              <a:t>03</a:t>
            </a:r>
          </a:p>
        </p:txBody>
      </p:sp>
      <p:sp>
        <p:nvSpPr>
          <p:cNvPr id="20" name="object 5">
            <a:extLst>
              <a:ext uri="{FF2B5EF4-FFF2-40B4-BE49-F238E27FC236}">
                <a16:creationId xmlns:a16="http://schemas.microsoft.com/office/drawing/2014/main" id="{95511FA0-F218-1A65-0DC2-384B16334B12}"/>
              </a:ext>
            </a:extLst>
          </p:cNvPr>
          <p:cNvSpPr/>
          <p:nvPr/>
        </p:nvSpPr>
        <p:spPr>
          <a:xfrm>
            <a:off x="3270250" y="5045075"/>
            <a:ext cx="5562600" cy="76177"/>
          </a:xfrm>
          <a:custGeom>
            <a:avLst/>
            <a:gdLst/>
            <a:ahLst/>
            <a:cxnLst/>
            <a:rect l="l" t="t" r="r" b="b"/>
            <a:pathLst>
              <a:path w="2018665">
                <a:moveTo>
                  <a:pt x="0" y="0"/>
                </a:moveTo>
                <a:lnTo>
                  <a:pt x="2018106" y="0"/>
                </a:lnTo>
              </a:path>
            </a:pathLst>
          </a:custGeom>
          <a:ln w="73296">
            <a:solidFill>
              <a:srgbClr val="473C3A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1" name="object 5">
            <a:extLst>
              <a:ext uri="{FF2B5EF4-FFF2-40B4-BE49-F238E27FC236}">
                <a16:creationId xmlns:a16="http://schemas.microsoft.com/office/drawing/2014/main" id="{61406C4D-18B1-80AA-E477-F9A944D0DE8A}"/>
              </a:ext>
            </a:extLst>
          </p:cNvPr>
          <p:cNvSpPr/>
          <p:nvPr/>
        </p:nvSpPr>
        <p:spPr>
          <a:xfrm rot="5400000">
            <a:off x="4793535" y="4968160"/>
            <a:ext cx="2516041" cy="228589"/>
          </a:xfrm>
          <a:custGeom>
            <a:avLst/>
            <a:gdLst/>
            <a:ahLst/>
            <a:cxnLst/>
            <a:rect l="l" t="t" r="r" b="b"/>
            <a:pathLst>
              <a:path w="2018665">
                <a:moveTo>
                  <a:pt x="0" y="0"/>
                </a:moveTo>
                <a:lnTo>
                  <a:pt x="2018106" y="0"/>
                </a:lnTo>
              </a:path>
            </a:pathLst>
          </a:custGeom>
          <a:ln w="73296">
            <a:solidFill>
              <a:srgbClr val="473C3A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4AC5FD0-64D4-257D-17F1-972ADBF66AFE}"/>
              </a:ext>
            </a:extLst>
          </p:cNvPr>
          <p:cNvSpPr txBox="1"/>
          <p:nvPr/>
        </p:nvSpPr>
        <p:spPr>
          <a:xfrm>
            <a:off x="2584450" y="7124870"/>
            <a:ext cx="834065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0000"/>
              </a:lnSpc>
              <a:spcBef>
                <a:spcPts val="125"/>
              </a:spcBef>
            </a:pPr>
            <a:r>
              <a:rPr lang="en-US" sz="2400" spc="10" dirty="0">
                <a:solidFill>
                  <a:srgbClr val="473C3A"/>
                </a:solidFill>
                <a:latin typeface="Corbel"/>
                <a:cs typeface="Corbel"/>
              </a:rPr>
              <a:t>Initially focus on synergies that can be accomplished without great effort within 30 days. Ignore small synergies that require a large effort.</a:t>
            </a:r>
            <a:endParaRPr lang="en-US" sz="2400" dirty="0">
              <a:latin typeface="Corbel"/>
              <a:cs typeface="Corbel"/>
            </a:endParaRPr>
          </a:p>
          <a:p>
            <a:endParaRPr lang="en-US" dirty="0"/>
          </a:p>
        </p:txBody>
      </p:sp>
      <p:sp>
        <p:nvSpPr>
          <p:cNvPr id="3" name="Holder 5">
            <a:extLst>
              <a:ext uri="{FF2B5EF4-FFF2-40B4-BE49-F238E27FC236}">
                <a16:creationId xmlns:a16="http://schemas.microsoft.com/office/drawing/2014/main" id="{F93392BA-8E53-514B-8861-021118CBF342}"/>
              </a:ext>
            </a:extLst>
          </p:cNvPr>
          <p:cNvSpPr txBox="1">
            <a:spLocks/>
          </p:cNvSpPr>
          <p:nvPr/>
        </p:nvSpPr>
        <p:spPr>
          <a:xfrm>
            <a:off x="316099" y="10817909"/>
            <a:ext cx="4521517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600" kern="1200" dirty="0">
                <a:solidFill>
                  <a:schemeClr val="tx1"/>
                </a:solidFill>
                <a:effectLst/>
                <a:latin typeface="Corbel" panose="020B05030202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© 100-Day Advisors    MandAPlaybook.com</a:t>
            </a:r>
            <a:endParaRPr lang="en-US" sz="1600" dirty="0">
              <a:solidFill>
                <a:schemeClr val="tx1"/>
              </a:solidFill>
              <a:effectLst/>
              <a:latin typeface="Corbel" panose="020B0503020204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0104100" cy="11309350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3689803" y="3382127"/>
            <a:ext cx="6214110" cy="945515"/>
          </a:xfrm>
          <a:prstGeom prst="rect">
            <a:avLst/>
          </a:prstGeom>
          <a:solidFill>
            <a:srgbClr val="473C3A"/>
          </a:solidFill>
        </p:spPr>
        <p:txBody>
          <a:bodyPr vert="horz" wrap="square" lIns="0" tIns="15367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210"/>
              </a:spcBef>
            </a:pPr>
            <a:r>
              <a:rPr sz="4100" b="1" spc="-5" dirty="0">
                <a:solidFill>
                  <a:srgbClr val="FFFFFF"/>
                </a:solidFill>
                <a:latin typeface="Corbel"/>
                <a:cs typeface="Corbel"/>
              </a:rPr>
              <a:t>Question</a:t>
            </a:r>
            <a:endParaRPr sz="4100" dirty="0">
              <a:latin typeface="Corbel"/>
              <a:cs typeface="Corbe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0200652" y="3382127"/>
            <a:ext cx="6214110" cy="945515"/>
          </a:xfrm>
          <a:prstGeom prst="rect">
            <a:avLst/>
          </a:prstGeom>
          <a:solidFill>
            <a:srgbClr val="473C3A"/>
          </a:solidFill>
        </p:spPr>
        <p:txBody>
          <a:bodyPr vert="horz" wrap="square" lIns="0" tIns="15367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210"/>
              </a:spcBef>
            </a:pPr>
            <a:r>
              <a:rPr sz="4100" b="1" dirty="0">
                <a:solidFill>
                  <a:srgbClr val="FFFFFF"/>
                </a:solidFill>
                <a:latin typeface="Corbel"/>
                <a:cs typeface="Corbel"/>
              </a:rPr>
              <a:t>Comments</a:t>
            </a:r>
            <a:endParaRPr sz="4100" dirty="0">
              <a:latin typeface="Corbel"/>
              <a:cs typeface="Corbe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689803" y="4641083"/>
            <a:ext cx="6214110" cy="2076209"/>
          </a:xfrm>
          <a:prstGeom prst="rect">
            <a:avLst/>
          </a:prstGeom>
          <a:solidFill>
            <a:srgbClr val="473C3A">
              <a:alpha val="69999"/>
            </a:srgbClr>
          </a:solidFill>
        </p:spPr>
        <p:txBody>
          <a:bodyPr vert="horz" wrap="square" lIns="0" tIns="207010" rIns="0" bIns="0" rtlCol="0">
            <a:spAutoFit/>
          </a:bodyPr>
          <a:lstStyle/>
          <a:p>
            <a:pPr marL="230504">
              <a:lnSpc>
                <a:spcPct val="100000"/>
              </a:lnSpc>
              <a:spcBef>
                <a:spcPts val="1630"/>
              </a:spcBef>
            </a:pPr>
            <a:r>
              <a:rPr sz="2200" spc="10" dirty="0">
                <a:solidFill>
                  <a:srgbClr val="FFFFFF"/>
                </a:solidFill>
                <a:latin typeface="Corbel"/>
                <a:cs typeface="Corbel"/>
              </a:rPr>
              <a:t>How well do the two companies’ products, services, and accounts complement each other for cross-selling?</a:t>
            </a:r>
            <a:endParaRPr lang="en-US" sz="2200" spc="10" dirty="0">
              <a:solidFill>
                <a:srgbClr val="FFFFFF"/>
              </a:solidFill>
              <a:latin typeface="Corbel"/>
              <a:cs typeface="Corbel"/>
            </a:endParaRPr>
          </a:p>
          <a:p>
            <a:pPr marL="230504">
              <a:lnSpc>
                <a:spcPct val="100000"/>
              </a:lnSpc>
              <a:spcBef>
                <a:spcPts val="1630"/>
              </a:spcBef>
            </a:pPr>
            <a:endParaRPr lang="en-US" sz="2200" dirty="0">
              <a:solidFill>
                <a:srgbClr val="FFFFFF"/>
              </a:solidFill>
              <a:latin typeface="Corbel"/>
              <a:cs typeface="Corbel"/>
            </a:endParaRPr>
          </a:p>
          <a:p>
            <a:pPr marL="230504">
              <a:lnSpc>
                <a:spcPct val="100000"/>
              </a:lnSpc>
            </a:pPr>
            <a:endParaRPr sz="2000" dirty="0">
              <a:latin typeface="Corbel"/>
              <a:cs typeface="Corbe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0200652" y="4641083"/>
            <a:ext cx="6214110" cy="2450479"/>
          </a:xfrm>
          <a:prstGeom prst="rect">
            <a:avLst/>
          </a:prstGeom>
          <a:solidFill>
            <a:srgbClr val="473C3A">
              <a:alpha val="69999"/>
            </a:srgbClr>
          </a:solidFill>
        </p:spPr>
        <p:txBody>
          <a:bodyPr vert="horz" wrap="square" lIns="0" tIns="202565" rIns="0" bIns="0" rtlCol="0">
            <a:spAutoFit/>
          </a:bodyPr>
          <a:lstStyle/>
          <a:p>
            <a:pPr marL="248920" marR="334645">
              <a:lnSpc>
                <a:spcPct val="101499"/>
              </a:lnSpc>
              <a:spcBef>
                <a:spcPts val="1595"/>
              </a:spcBef>
            </a:pPr>
            <a:r>
              <a:rPr sz="2200" spc="10" dirty="0">
                <a:solidFill>
                  <a:srgbClr val="FFFFFF"/>
                </a:solidFill>
                <a:latin typeface="Corbel"/>
                <a:cs typeface="Corbel"/>
              </a:rPr>
              <a:t>Cross-selling opportunity scales with portfolio fit — the ability to bring existing products to new customers and new products to existing ones. The stronger the complementarity, the larger the revenue upside.</a:t>
            </a:r>
            <a:endParaRPr lang="en-US" sz="2200" dirty="0">
              <a:solidFill>
                <a:srgbClr val="FFFFFF"/>
              </a:solidFill>
              <a:latin typeface="Corbel"/>
              <a:cs typeface="Corbel"/>
            </a:endParaRPr>
          </a:p>
          <a:p>
            <a:pPr marL="248920" marR="334645">
              <a:lnSpc>
                <a:spcPct val="101499"/>
              </a:lnSpc>
              <a:spcBef>
                <a:spcPts val="1595"/>
              </a:spcBef>
            </a:pPr>
            <a:endParaRPr lang="en-US" sz="2200" dirty="0">
              <a:solidFill>
                <a:srgbClr val="FFFFFF"/>
              </a:solidFill>
              <a:latin typeface="Corbel"/>
              <a:cs typeface="Corbe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760044" y="7475730"/>
            <a:ext cx="6214110" cy="1297150"/>
          </a:xfrm>
          <a:prstGeom prst="rect">
            <a:avLst/>
          </a:prstGeom>
          <a:solidFill>
            <a:srgbClr val="473C3A">
              <a:alpha val="39999"/>
            </a:srgbClr>
          </a:solidFill>
        </p:spPr>
        <p:txBody>
          <a:bodyPr vert="horz" wrap="square" lIns="0" tIns="207010" rIns="0" bIns="0" rtlCol="0">
            <a:spAutoFit/>
          </a:bodyPr>
          <a:lstStyle/>
          <a:p>
            <a:pPr marL="230504">
              <a:lnSpc>
                <a:spcPct val="100000"/>
              </a:lnSpc>
              <a:spcBef>
                <a:spcPts val="1200"/>
              </a:spcBef>
            </a:pPr>
            <a:r>
              <a:rPr sz="2200" spc="10" dirty="0">
                <a:solidFill>
                  <a:srgbClr val="FFFFFF"/>
                </a:solidFill>
                <a:latin typeface="Corbel"/>
                <a:cs typeface="Corbel"/>
              </a:rPr>
              <a:t>Do we have trusted customer relationships to build on?</a:t>
            </a:r>
            <a:endParaRPr lang="en-US" sz="2200" dirty="0">
              <a:solidFill>
                <a:srgbClr val="FFFFFF"/>
              </a:solidFill>
              <a:latin typeface="Corbel"/>
              <a:cs typeface="Corbel"/>
            </a:endParaRPr>
          </a:p>
          <a:p>
            <a:pPr marL="230504">
              <a:lnSpc>
                <a:spcPct val="100000"/>
              </a:lnSpc>
            </a:pPr>
            <a:endParaRPr sz="2000" dirty="0">
              <a:latin typeface="Corbel"/>
              <a:cs typeface="Corbe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0200652" y="7486679"/>
            <a:ext cx="6214110" cy="2842445"/>
          </a:xfrm>
          <a:prstGeom prst="rect">
            <a:avLst/>
          </a:prstGeom>
          <a:solidFill>
            <a:srgbClr val="473C3A">
              <a:alpha val="39999"/>
            </a:srgbClr>
          </a:solidFill>
        </p:spPr>
        <p:txBody>
          <a:bodyPr vert="horz" wrap="square" lIns="0" tIns="226695" rIns="0" bIns="0" rtlCol="0">
            <a:spAutoFit/>
          </a:bodyPr>
          <a:lstStyle/>
          <a:p>
            <a:pPr marL="248920" marR="396875">
              <a:lnSpc>
                <a:spcPct val="101499"/>
              </a:lnSpc>
              <a:spcBef>
                <a:spcPts val="1785"/>
              </a:spcBef>
            </a:pPr>
            <a:r>
              <a:rPr sz="2200" spc="10" dirty="0">
                <a:solidFill>
                  <a:srgbClr val="FFFFFF"/>
                </a:solidFill>
                <a:latin typeface="Corbel"/>
                <a:cs typeface="Corbel"/>
              </a:rPr>
              <a:t>Relationship quality is the strongest predictor of cross-selling success. Shallow or transactional relationships limit the pace of expansion and require significant account</a:t>
            </a:r>
            <a:r>
              <a:rPr lang="en-US" sz="2200" spc="10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2200" spc="10" dirty="0">
                <a:solidFill>
                  <a:srgbClr val="FFFFFF"/>
                </a:solidFill>
                <a:latin typeface="Corbel"/>
                <a:cs typeface="Corbel"/>
              </a:rPr>
              <a:t>development investment before cross-selling becomes viable.</a:t>
            </a:r>
            <a:endParaRPr lang="en-US" sz="2200" dirty="0">
              <a:solidFill>
                <a:srgbClr val="FFFFFF"/>
              </a:solidFill>
              <a:latin typeface="Corbel"/>
              <a:cs typeface="Corbel"/>
            </a:endParaRPr>
          </a:p>
          <a:p>
            <a:pPr marL="248920" marR="396875">
              <a:lnSpc>
                <a:spcPct val="101499"/>
              </a:lnSpc>
              <a:spcBef>
                <a:spcPts val="1785"/>
              </a:spcBef>
            </a:pPr>
            <a:endParaRPr lang="en-US" sz="2200" dirty="0">
              <a:solidFill>
                <a:srgbClr val="FFFFFF"/>
              </a:solidFill>
              <a:latin typeface="Corbel"/>
              <a:cs typeface="Corbel"/>
            </a:endParaRPr>
          </a:p>
        </p:txBody>
      </p:sp>
      <p:sp>
        <p:nvSpPr>
          <p:cNvPr id="11" name="TextBox 8">
            <a:extLst>
              <a:ext uri="{FF2B5EF4-FFF2-40B4-BE49-F238E27FC236}">
                <a16:creationId xmlns:a16="http://schemas.microsoft.com/office/drawing/2014/main" id="{E33C3C1B-2F45-442B-D813-0C457FAAB041}"/>
              </a:ext>
            </a:extLst>
          </p:cNvPr>
          <p:cNvSpPr txBox="1"/>
          <p:nvPr/>
        </p:nvSpPr>
        <p:spPr>
          <a:xfrm>
            <a:off x="19361298" y="10740965"/>
            <a:ext cx="44435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/>
              <a:t>04</a:t>
            </a:r>
          </a:p>
        </p:txBody>
      </p:sp>
      <p:sp>
        <p:nvSpPr>
          <p:cNvPr id="19" name="object 4">
            <a:extLst>
              <a:ext uri="{FF2B5EF4-FFF2-40B4-BE49-F238E27FC236}">
                <a16:creationId xmlns:a16="http://schemas.microsoft.com/office/drawing/2014/main" id="{A2C768BB-9D5D-CC8A-6D6D-2762A9DAFE7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23498" y="396875"/>
            <a:ext cx="15591264" cy="1124667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pc="-45" dirty="0"/>
              <a:t>Key</a:t>
            </a:r>
            <a:r>
              <a:rPr spc="-295" dirty="0"/>
              <a:t> </a:t>
            </a:r>
            <a:r>
              <a:rPr spc="5" dirty="0"/>
              <a:t>Cross</a:t>
            </a:r>
            <a:r>
              <a:rPr spc="-200" dirty="0"/>
              <a:t> </a:t>
            </a:r>
            <a:r>
              <a:rPr spc="5" dirty="0"/>
              <a:t>Selling</a:t>
            </a:r>
            <a:r>
              <a:rPr spc="-290" dirty="0"/>
              <a:t> </a:t>
            </a:r>
            <a:r>
              <a:rPr lang="en-US" spc="-290" dirty="0"/>
              <a:t>Success </a:t>
            </a:r>
            <a:r>
              <a:rPr lang="en-US" spc="10" dirty="0"/>
              <a:t>Factors</a:t>
            </a:r>
            <a:endParaRPr spc="10" dirty="0"/>
          </a:p>
        </p:txBody>
      </p:sp>
      <p:sp>
        <p:nvSpPr>
          <p:cNvPr id="20" name="object 3">
            <a:extLst>
              <a:ext uri="{FF2B5EF4-FFF2-40B4-BE49-F238E27FC236}">
                <a16:creationId xmlns:a16="http://schemas.microsoft.com/office/drawing/2014/main" id="{DE3AF597-52B2-BDB2-CB4F-3D1BAEE35FA6}"/>
              </a:ext>
            </a:extLst>
          </p:cNvPr>
          <p:cNvSpPr/>
          <p:nvPr/>
        </p:nvSpPr>
        <p:spPr>
          <a:xfrm>
            <a:off x="11102975" y="1494156"/>
            <a:ext cx="2454275" cy="45719"/>
          </a:xfrm>
          <a:custGeom>
            <a:avLst/>
            <a:gdLst/>
            <a:ahLst/>
            <a:cxnLst/>
            <a:rect l="l" t="t" r="r" b="b"/>
            <a:pathLst>
              <a:path w="3368675">
                <a:moveTo>
                  <a:pt x="0" y="0"/>
                </a:moveTo>
                <a:lnTo>
                  <a:pt x="3368284" y="0"/>
                </a:lnTo>
              </a:path>
            </a:pathLst>
          </a:custGeom>
          <a:ln w="94688">
            <a:solidFill>
              <a:srgbClr val="473C3A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Holder 5">
            <a:extLst>
              <a:ext uri="{FF2B5EF4-FFF2-40B4-BE49-F238E27FC236}">
                <a16:creationId xmlns:a16="http://schemas.microsoft.com/office/drawing/2014/main" id="{9C605913-4E5D-D9AF-280D-EC69EB0D4D1E}"/>
              </a:ext>
            </a:extLst>
          </p:cNvPr>
          <p:cNvSpPr txBox="1">
            <a:spLocks/>
          </p:cNvSpPr>
          <p:nvPr/>
        </p:nvSpPr>
        <p:spPr>
          <a:xfrm>
            <a:off x="524094" y="10837764"/>
            <a:ext cx="4521517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600" kern="1200" dirty="0">
                <a:solidFill>
                  <a:schemeClr val="tx1"/>
                </a:solidFill>
                <a:effectLst/>
                <a:latin typeface="Corbel" panose="020B05030202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© 100-Day Advisors    MandAPlaybook.com</a:t>
            </a:r>
            <a:endParaRPr lang="en-US" sz="1600" dirty="0">
              <a:solidFill>
                <a:schemeClr val="tx1"/>
              </a:solidFill>
              <a:effectLst/>
              <a:latin typeface="Corbel" panose="020B0503020204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0104100" cy="11308556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3689803" y="3340243"/>
            <a:ext cx="6214110" cy="945515"/>
          </a:xfrm>
          <a:prstGeom prst="rect">
            <a:avLst/>
          </a:prstGeom>
          <a:solidFill>
            <a:srgbClr val="473C3A"/>
          </a:solidFill>
        </p:spPr>
        <p:txBody>
          <a:bodyPr vert="horz" wrap="square" lIns="0" tIns="15367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210"/>
              </a:spcBef>
            </a:pPr>
            <a:r>
              <a:rPr sz="4100" b="1" spc="-5" dirty="0">
                <a:solidFill>
                  <a:srgbClr val="FFFFFF"/>
                </a:solidFill>
                <a:latin typeface="Corbel"/>
                <a:cs typeface="Corbel"/>
              </a:rPr>
              <a:t>Question</a:t>
            </a:r>
            <a:endParaRPr sz="4100" dirty="0">
              <a:latin typeface="Corbel"/>
              <a:cs typeface="Corbe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0200652" y="3340243"/>
            <a:ext cx="6214110" cy="945515"/>
          </a:xfrm>
          <a:prstGeom prst="rect">
            <a:avLst/>
          </a:prstGeom>
          <a:solidFill>
            <a:srgbClr val="473C3A"/>
          </a:solidFill>
        </p:spPr>
        <p:txBody>
          <a:bodyPr vert="horz" wrap="square" lIns="0" tIns="15367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210"/>
              </a:spcBef>
            </a:pPr>
            <a:r>
              <a:rPr sz="4100" b="1" dirty="0">
                <a:solidFill>
                  <a:srgbClr val="FFFFFF"/>
                </a:solidFill>
                <a:latin typeface="Corbel"/>
                <a:cs typeface="Corbel"/>
              </a:rPr>
              <a:t>Comments</a:t>
            </a:r>
            <a:endParaRPr sz="4100" dirty="0">
              <a:latin typeface="Corbel"/>
              <a:cs typeface="Corbe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689803" y="4599200"/>
            <a:ext cx="6214110" cy="1091324"/>
          </a:xfrm>
          <a:prstGeom prst="rect">
            <a:avLst/>
          </a:prstGeom>
          <a:solidFill>
            <a:srgbClr val="473C3A">
              <a:alpha val="69999"/>
            </a:srgbClr>
          </a:solidFill>
        </p:spPr>
        <p:txBody>
          <a:bodyPr vert="horz" wrap="square" lIns="0" tIns="207010" rIns="0" bIns="0" rtlCol="0">
            <a:spAutoFit/>
          </a:bodyPr>
          <a:lstStyle/>
          <a:p>
            <a:pPr marL="230504">
              <a:lnSpc>
                <a:spcPct val="100000"/>
              </a:lnSpc>
              <a:spcBef>
                <a:spcPts val="1630"/>
              </a:spcBef>
            </a:pPr>
            <a:r>
              <a:rPr sz="2200" spc="10" dirty="0">
                <a:solidFill>
                  <a:srgbClr val="FFFFFF"/>
                </a:solidFill>
                <a:latin typeface="Corbel"/>
                <a:cs typeface="Corbel"/>
              </a:rPr>
              <a:t>Can the sales team shift focus to cross-selling without compromising core pipeline and quota?</a:t>
            </a:r>
            <a:endParaRPr lang="en-US" sz="2200" dirty="0">
              <a:solidFill>
                <a:srgbClr val="FFFFFF"/>
              </a:solidFill>
              <a:latin typeface="Corbel"/>
              <a:cs typeface="Corbel"/>
            </a:endParaRPr>
          </a:p>
          <a:p>
            <a:pPr marL="230504">
              <a:lnSpc>
                <a:spcPct val="100000"/>
              </a:lnSpc>
            </a:pPr>
            <a:endParaRPr sz="2000" dirty="0">
              <a:latin typeface="Corbel"/>
              <a:cs typeface="Corbe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0200652" y="4599200"/>
            <a:ext cx="6214110" cy="2108526"/>
          </a:xfrm>
          <a:prstGeom prst="rect">
            <a:avLst/>
          </a:prstGeom>
          <a:solidFill>
            <a:srgbClr val="473C3A">
              <a:alpha val="69999"/>
            </a:srgbClr>
          </a:solidFill>
        </p:spPr>
        <p:txBody>
          <a:bodyPr vert="horz" wrap="square" lIns="0" tIns="202565" rIns="0" bIns="0" rtlCol="0">
            <a:spAutoFit/>
          </a:bodyPr>
          <a:lstStyle/>
          <a:p>
            <a:pPr marL="248920" marR="334645">
              <a:lnSpc>
                <a:spcPct val="101499"/>
              </a:lnSpc>
              <a:spcBef>
                <a:spcPts val="1595"/>
              </a:spcBef>
            </a:pPr>
            <a:r>
              <a:rPr sz="2200" spc="10" dirty="0">
                <a:solidFill>
                  <a:srgbClr val="FFFFFF"/>
                </a:solidFill>
                <a:latin typeface="Corbel"/>
                <a:cs typeface="Corbel"/>
              </a:rPr>
              <a:t>Sales capacity is finite. Without purpose-built tools, streamlined processes, and protected time, cross-selling will compete directly with quota attainment — and sellers will always default to the familiar path.</a:t>
            </a:r>
            <a:endParaRPr lang="en-US" sz="2200" dirty="0">
              <a:solidFill>
                <a:srgbClr val="FFFFFF"/>
              </a:solidFill>
              <a:latin typeface="Corbel"/>
              <a:cs typeface="Corbel"/>
            </a:endParaRPr>
          </a:p>
          <a:p>
            <a:pPr marL="248920" marR="334645">
              <a:lnSpc>
                <a:spcPct val="101499"/>
              </a:lnSpc>
              <a:spcBef>
                <a:spcPts val="1595"/>
              </a:spcBef>
            </a:pPr>
            <a:endParaRPr lang="en-US" sz="2200" dirty="0">
              <a:solidFill>
                <a:srgbClr val="FFFFFF"/>
              </a:solidFill>
              <a:latin typeface="Corbel"/>
              <a:cs typeface="Corbe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689803" y="6895899"/>
            <a:ext cx="6214110" cy="1474634"/>
          </a:xfrm>
          <a:prstGeom prst="rect">
            <a:avLst/>
          </a:prstGeom>
          <a:solidFill>
            <a:srgbClr val="473C3A">
              <a:alpha val="39999"/>
            </a:srgbClr>
          </a:solidFill>
        </p:spPr>
        <p:txBody>
          <a:bodyPr vert="horz" wrap="square" lIns="0" tIns="207010" rIns="0" bIns="0" rtlCol="0">
            <a:spAutoFit/>
          </a:bodyPr>
          <a:lstStyle/>
          <a:p>
            <a:pPr marL="230504">
              <a:lnSpc>
                <a:spcPct val="100000"/>
              </a:lnSpc>
              <a:spcBef>
                <a:spcPts val="1630"/>
              </a:spcBef>
            </a:pPr>
            <a:r>
              <a:rPr sz="2200" spc="10" dirty="0">
                <a:solidFill>
                  <a:srgbClr val="FFFFFF"/>
                </a:solidFill>
                <a:latin typeface="Corbel"/>
                <a:cs typeface="Corbel"/>
              </a:rPr>
              <a:t>Does the sales team have the consultative skills and product breadth to cross-sell the combined portfolio?</a:t>
            </a:r>
            <a:endParaRPr lang="en-US" sz="2200" dirty="0">
              <a:solidFill>
                <a:srgbClr val="FFFFFF"/>
              </a:solidFill>
              <a:latin typeface="Corbel"/>
              <a:cs typeface="Corbel"/>
            </a:endParaRPr>
          </a:p>
          <a:p>
            <a:pPr marL="230504">
              <a:lnSpc>
                <a:spcPct val="100000"/>
              </a:lnSpc>
            </a:pPr>
            <a:endParaRPr sz="2000" dirty="0">
              <a:latin typeface="Corbel"/>
              <a:cs typeface="Corbe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0197956" y="6895899"/>
            <a:ext cx="6214110" cy="4321376"/>
          </a:xfrm>
          <a:prstGeom prst="rect">
            <a:avLst/>
          </a:prstGeom>
          <a:solidFill>
            <a:srgbClr val="473C3A">
              <a:alpha val="39999"/>
            </a:srgbClr>
          </a:solidFill>
        </p:spPr>
        <p:txBody>
          <a:bodyPr vert="horz" wrap="square" lIns="0" tIns="202565" rIns="0" bIns="0" rtlCol="0">
            <a:spAutoFit/>
          </a:bodyPr>
          <a:lstStyle/>
          <a:p>
            <a:pPr marL="248920" marR="396875">
              <a:lnSpc>
                <a:spcPct val="101499"/>
              </a:lnSpc>
              <a:spcBef>
                <a:spcPts val="1785"/>
              </a:spcBef>
            </a:pPr>
            <a:r>
              <a:rPr sz="2200" spc="10" dirty="0">
                <a:solidFill>
                  <a:srgbClr val="FFFFFF"/>
                </a:solidFill>
                <a:latin typeface="Corbel"/>
                <a:cs typeface="Corbel"/>
              </a:rPr>
              <a:t>Cross-selling requires a fundamentally different sales motion. Companies consistently underestimate the behavioral shift required: from transactional to consultative, from single-product to solution-based, and from account maintenance to active growth. Each transition demands structured enablement — not just expectation setting. Companies that skip this step routinely fall short of their cross-selling targets.</a:t>
            </a:r>
            <a:endParaRPr lang="en-US" sz="2200" dirty="0">
              <a:solidFill>
                <a:srgbClr val="FFFFFF"/>
              </a:solidFill>
              <a:latin typeface="Corbel"/>
              <a:cs typeface="Corbel"/>
            </a:endParaRPr>
          </a:p>
          <a:p>
            <a:pPr marL="248920" marR="396875">
              <a:lnSpc>
                <a:spcPct val="101499"/>
              </a:lnSpc>
              <a:spcBef>
                <a:spcPts val="1785"/>
              </a:spcBef>
            </a:pPr>
            <a:endParaRPr lang="en-US" sz="2200" dirty="0">
              <a:solidFill>
                <a:srgbClr val="FFFFFF"/>
              </a:solidFill>
              <a:latin typeface="Corbel"/>
              <a:cs typeface="Corbel"/>
            </a:endParaRPr>
          </a:p>
        </p:txBody>
      </p:sp>
      <p:sp>
        <p:nvSpPr>
          <p:cNvPr id="11" name="TextBox 8">
            <a:extLst>
              <a:ext uri="{FF2B5EF4-FFF2-40B4-BE49-F238E27FC236}">
                <a16:creationId xmlns:a16="http://schemas.microsoft.com/office/drawing/2014/main" id="{AEC3CA8E-C0FE-EAF2-0899-0B66D9A2B740}"/>
              </a:ext>
            </a:extLst>
          </p:cNvPr>
          <p:cNvSpPr txBox="1"/>
          <p:nvPr/>
        </p:nvSpPr>
        <p:spPr>
          <a:xfrm>
            <a:off x="19348450" y="10664765"/>
            <a:ext cx="44435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/>
              <a:t>05</a:t>
            </a:r>
          </a:p>
        </p:txBody>
      </p:sp>
      <p:sp>
        <p:nvSpPr>
          <p:cNvPr id="18" name="object 3">
            <a:extLst>
              <a:ext uri="{FF2B5EF4-FFF2-40B4-BE49-F238E27FC236}">
                <a16:creationId xmlns:a16="http://schemas.microsoft.com/office/drawing/2014/main" id="{5CA82AD3-AA98-7F53-53DB-C3D1507D79E5}"/>
              </a:ext>
            </a:extLst>
          </p:cNvPr>
          <p:cNvSpPr/>
          <p:nvPr/>
        </p:nvSpPr>
        <p:spPr>
          <a:xfrm>
            <a:off x="11026775" y="1494156"/>
            <a:ext cx="2454275" cy="45719"/>
          </a:xfrm>
          <a:custGeom>
            <a:avLst/>
            <a:gdLst/>
            <a:ahLst/>
            <a:cxnLst/>
            <a:rect l="l" t="t" r="r" b="b"/>
            <a:pathLst>
              <a:path w="3368675">
                <a:moveTo>
                  <a:pt x="0" y="0"/>
                </a:moveTo>
                <a:lnTo>
                  <a:pt x="3368284" y="0"/>
                </a:lnTo>
              </a:path>
            </a:pathLst>
          </a:custGeom>
          <a:ln w="94688">
            <a:solidFill>
              <a:srgbClr val="473C3A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1" name="object 4">
            <a:extLst>
              <a:ext uri="{FF2B5EF4-FFF2-40B4-BE49-F238E27FC236}">
                <a16:creationId xmlns:a16="http://schemas.microsoft.com/office/drawing/2014/main" id="{8E015213-668C-087C-0BF1-3DB4327F3CC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23498" y="396875"/>
            <a:ext cx="15591264" cy="1124667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pc="-45" dirty="0"/>
              <a:t>Key</a:t>
            </a:r>
            <a:r>
              <a:rPr spc="-295" dirty="0"/>
              <a:t> </a:t>
            </a:r>
            <a:r>
              <a:rPr spc="5" dirty="0"/>
              <a:t>Cross</a:t>
            </a:r>
            <a:r>
              <a:rPr spc="-200" dirty="0"/>
              <a:t> </a:t>
            </a:r>
            <a:r>
              <a:rPr spc="5" dirty="0"/>
              <a:t>Selling</a:t>
            </a:r>
            <a:r>
              <a:rPr spc="-290" dirty="0"/>
              <a:t> </a:t>
            </a:r>
            <a:r>
              <a:rPr lang="en-US" spc="-290" dirty="0"/>
              <a:t>Success </a:t>
            </a:r>
            <a:r>
              <a:rPr lang="en-US" spc="10" dirty="0"/>
              <a:t>Factors</a:t>
            </a:r>
            <a:endParaRPr spc="10" dirty="0"/>
          </a:p>
        </p:txBody>
      </p:sp>
      <p:sp>
        <p:nvSpPr>
          <p:cNvPr id="3" name="Holder 5">
            <a:extLst>
              <a:ext uri="{FF2B5EF4-FFF2-40B4-BE49-F238E27FC236}">
                <a16:creationId xmlns:a16="http://schemas.microsoft.com/office/drawing/2014/main" id="{1C94E923-854A-A816-659D-D81173CD2DCD}"/>
              </a:ext>
            </a:extLst>
          </p:cNvPr>
          <p:cNvSpPr txBox="1">
            <a:spLocks/>
          </p:cNvSpPr>
          <p:nvPr/>
        </p:nvSpPr>
        <p:spPr>
          <a:xfrm>
            <a:off x="316099" y="10817909"/>
            <a:ext cx="4521517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600" kern="1200" dirty="0">
                <a:solidFill>
                  <a:schemeClr val="tx1"/>
                </a:solidFill>
                <a:effectLst/>
                <a:latin typeface="Corbel" panose="020B05030202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© 100-Day Advisors    MandAPlaybook.com</a:t>
            </a:r>
            <a:endParaRPr lang="en-US" sz="1600" dirty="0">
              <a:solidFill>
                <a:schemeClr val="tx1"/>
              </a:solidFill>
              <a:effectLst/>
              <a:latin typeface="Corbel" panose="020B0503020204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15875"/>
            <a:ext cx="20104099" cy="11308556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3689803" y="3340243"/>
            <a:ext cx="6214110" cy="945515"/>
          </a:xfrm>
          <a:prstGeom prst="rect">
            <a:avLst/>
          </a:prstGeom>
          <a:solidFill>
            <a:srgbClr val="473C3A"/>
          </a:solidFill>
        </p:spPr>
        <p:txBody>
          <a:bodyPr vert="horz" wrap="square" lIns="0" tIns="15367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210"/>
              </a:spcBef>
            </a:pPr>
            <a:r>
              <a:rPr sz="4100" b="1" spc="-5" dirty="0">
                <a:solidFill>
                  <a:srgbClr val="FFFFFF"/>
                </a:solidFill>
                <a:latin typeface="Corbel"/>
                <a:cs typeface="Corbel"/>
              </a:rPr>
              <a:t>Question</a:t>
            </a:r>
            <a:endParaRPr sz="4100" dirty="0">
              <a:latin typeface="Corbel"/>
              <a:cs typeface="Corbe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0200652" y="3340243"/>
            <a:ext cx="6214110" cy="945515"/>
          </a:xfrm>
          <a:prstGeom prst="rect">
            <a:avLst/>
          </a:prstGeom>
          <a:solidFill>
            <a:srgbClr val="473C3A"/>
          </a:solidFill>
        </p:spPr>
        <p:txBody>
          <a:bodyPr vert="horz" wrap="square" lIns="0" tIns="15367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210"/>
              </a:spcBef>
            </a:pPr>
            <a:r>
              <a:rPr sz="4100" b="1" dirty="0">
                <a:solidFill>
                  <a:srgbClr val="FFFFFF"/>
                </a:solidFill>
                <a:latin typeface="Corbel"/>
                <a:cs typeface="Corbel"/>
              </a:rPr>
              <a:t>Comments</a:t>
            </a:r>
            <a:endParaRPr sz="4100" dirty="0">
              <a:latin typeface="Corbel"/>
              <a:cs typeface="Corbe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689803" y="4599200"/>
            <a:ext cx="6214110" cy="1424621"/>
          </a:xfrm>
          <a:prstGeom prst="rect">
            <a:avLst/>
          </a:prstGeom>
          <a:solidFill>
            <a:srgbClr val="473C3A">
              <a:alpha val="69999"/>
            </a:srgbClr>
          </a:solidFill>
        </p:spPr>
        <p:txBody>
          <a:bodyPr vert="horz" wrap="square" lIns="0" tIns="207010" rIns="0" bIns="0" rtlCol="0">
            <a:spAutoFit/>
          </a:bodyPr>
          <a:lstStyle/>
          <a:p>
            <a:pPr marL="230504">
              <a:lnSpc>
                <a:spcPct val="100000"/>
              </a:lnSpc>
              <a:spcBef>
                <a:spcPts val="1630"/>
              </a:spcBef>
            </a:pPr>
            <a:r>
              <a:rPr sz="2200" spc="10" dirty="0">
                <a:solidFill>
                  <a:srgbClr val="FFFFFF"/>
                </a:solidFill>
                <a:latin typeface="Corbel"/>
                <a:cs typeface="Corbel"/>
              </a:rPr>
              <a:t>Are the right incentives in place to motivate and sustain cross-selling behavior across the salesforce?</a:t>
            </a:r>
            <a:endParaRPr lang="en-US" sz="2200" dirty="0">
              <a:solidFill>
                <a:srgbClr val="FFFFFF"/>
              </a:solidFill>
              <a:latin typeface="Corbel"/>
              <a:cs typeface="Corbel"/>
            </a:endParaRPr>
          </a:p>
          <a:p>
            <a:pPr marL="230504">
              <a:lnSpc>
                <a:spcPct val="100000"/>
              </a:lnSpc>
            </a:pPr>
            <a:endParaRPr sz="2000" dirty="0">
              <a:latin typeface="Corbel"/>
              <a:cs typeface="Corbe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0200652" y="4599200"/>
            <a:ext cx="6214110" cy="3134384"/>
          </a:xfrm>
          <a:prstGeom prst="rect">
            <a:avLst/>
          </a:prstGeom>
          <a:solidFill>
            <a:srgbClr val="473C3A">
              <a:alpha val="69999"/>
            </a:srgbClr>
          </a:solidFill>
        </p:spPr>
        <p:txBody>
          <a:bodyPr vert="horz" wrap="square" lIns="0" tIns="202565" rIns="0" bIns="0" rtlCol="0">
            <a:spAutoFit/>
          </a:bodyPr>
          <a:lstStyle/>
          <a:p>
            <a:pPr marL="248920" marR="334645">
              <a:lnSpc>
                <a:spcPct val="101499"/>
              </a:lnSpc>
              <a:spcBef>
                <a:spcPts val="1595"/>
              </a:spcBef>
            </a:pPr>
            <a:r>
              <a:rPr lang="en-US" sz="2200" spc="10" dirty="0">
                <a:solidFill>
                  <a:srgbClr val="FFFFFF"/>
                </a:solidFill>
                <a:latin typeface="Corbel"/>
                <a:cs typeface="Corbel"/>
              </a:rPr>
              <a:t>The majority </a:t>
            </a:r>
            <a:r>
              <a:rPr sz="2200" spc="10" dirty="0">
                <a:solidFill>
                  <a:srgbClr val="FFFFFF"/>
                </a:solidFill>
                <a:latin typeface="Corbel"/>
                <a:cs typeface="Corbel"/>
              </a:rPr>
              <a:t>of M&amp;A executives rate incentive alignment as important or critical to cross-selling success. Compensation drives behavior — but it is not sufficient alone. A well-structured plan must be paired with recognition programs that reinforce the right selling behaviors, not just reward headline outcomes.</a:t>
            </a:r>
            <a:endParaRPr lang="en-US" sz="2200" dirty="0">
              <a:solidFill>
                <a:srgbClr val="FFFFFF"/>
              </a:solidFill>
              <a:latin typeface="Corbel"/>
              <a:cs typeface="Corbel"/>
            </a:endParaRPr>
          </a:p>
          <a:p>
            <a:pPr marL="248920" marR="334645">
              <a:lnSpc>
                <a:spcPct val="101499"/>
              </a:lnSpc>
              <a:spcBef>
                <a:spcPts val="1595"/>
              </a:spcBef>
            </a:pPr>
            <a:endParaRPr lang="en-US" sz="2200" dirty="0">
              <a:solidFill>
                <a:srgbClr val="FFFFFF"/>
              </a:solidFill>
              <a:latin typeface="Corbel"/>
              <a:cs typeface="Corbe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689803" y="8474075"/>
            <a:ext cx="6214110" cy="1020792"/>
          </a:xfrm>
          <a:prstGeom prst="rect">
            <a:avLst/>
          </a:prstGeom>
          <a:solidFill>
            <a:srgbClr val="473C3A">
              <a:alpha val="39999"/>
            </a:srgbClr>
          </a:solidFill>
        </p:spPr>
        <p:txBody>
          <a:bodyPr vert="horz" wrap="square" lIns="0" tIns="207010" rIns="0" bIns="0" rtlCol="0">
            <a:spAutoFit/>
          </a:bodyPr>
          <a:lstStyle/>
          <a:p>
            <a:pPr marL="230504">
              <a:lnSpc>
                <a:spcPct val="100000"/>
              </a:lnSpc>
              <a:spcBef>
                <a:spcPts val="1630"/>
              </a:spcBef>
            </a:pPr>
            <a:r>
              <a:rPr sz="2200" spc="10" dirty="0">
                <a:solidFill>
                  <a:srgbClr val="FFFFFF"/>
                </a:solidFill>
                <a:latin typeface="Corbel"/>
                <a:cs typeface="Corbel"/>
              </a:rPr>
              <a:t>Is the organization genuinely committed to cross-selling as a strategic priority?</a:t>
            </a:r>
            <a:endParaRPr lang="en-US" sz="2200" dirty="0">
              <a:solidFill>
                <a:srgbClr val="FFFFFF"/>
              </a:solidFill>
              <a:latin typeface="Corbel"/>
              <a:cs typeface="Corbel"/>
            </a:endParaRPr>
          </a:p>
          <a:p>
            <a:pPr marL="230504">
              <a:lnSpc>
                <a:spcPct val="100000"/>
              </a:lnSpc>
            </a:pPr>
            <a:endParaRPr sz="2000" dirty="0">
              <a:latin typeface="Corbel"/>
              <a:cs typeface="Corbe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0200652" y="8474075"/>
            <a:ext cx="6214110" cy="2659061"/>
          </a:xfrm>
          <a:prstGeom prst="rect">
            <a:avLst/>
          </a:prstGeom>
          <a:solidFill>
            <a:srgbClr val="473C3A">
              <a:alpha val="39999"/>
            </a:srgbClr>
          </a:solidFill>
        </p:spPr>
        <p:txBody>
          <a:bodyPr vert="horz" wrap="square" lIns="0" tIns="202565" rIns="0" bIns="0" rtlCol="0">
            <a:spAutoFit/>
          </a:bodyPr>
          <a:lstStyle/>
          <a:p>
            <a:pPr marL="248920" marR="396875">
              <a:lnSpc>
                <a:spcPct val="101499"/>
              </a:lnSpc>
              <a:spcBef>
                <a:spcPts val="1785"/>
              </a:spcBef>
            </a:pPr>
            <a:r>
              <a:rPr sz="2200" spc="10" dirty="0">
                <a:solidFill>
                  <a:srgbClr val="FFFFFF"/>
                </a:solidFill>
                <a:latin typeface="Corbel"/>
                <a:cs typeface="Corbel"/>
              </a:rPr>
              <a:t>Commitment has the highest correlation with cross-selling program success. Treat it as a distinct change initiative — with executive sponsorship, clear accountability, and the same rigor applied to any top strategic priority.</a:t>
            </a:r>
            <a:endParaRPr lang="en-US" sz="2200" dirty="0">
              <a:solidFill>
                <a:srgbClr val="FFFFFF"/>
              </a:solidFill>
              <a:latin typeface="Corbel"/>
              <a:cs typeface="Corbel"/>
            </a:endParaRPr>
          </a:p>
        </p:txBody>
      </p:sp>
      <p:sp>
        <p:nvSpPr>
          <p:cNvPr id="11" name="TextBox 8">
            <a:extLst>
              <a:ext uri="{FF2B5EF4-FFF2-40B4-BE49-F238E27FC236}">
                <a16:creationId xmlns:a16="http://schemas.microsoft.com/office/drawing/2014/main" id="{AB0D511C-14BD-6012-C0EB-99A0ADB1478E}"/>
              </a:ext>
            </a:extLst>
          </p:cNvPr>
          <p:cNvSpPr txBox="1"/>
          <p:nvPr/>
        </p:nvSpPr>
        <p:spPr>
          <a:xfrm>
            <a:off x="19348450" y="10740965"/>
            <a:ext cx="44435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/>
              <a:t>06</a:t>
            </a:r>
          </a:p>
        </p:txBody>
      </p:sp>
      <p:sp>
        <p:nvSpPr>
          <p:cNvPr id="17" name="object 3">
            <a:extLst>
              <a:ext uri="{FF2B5EF4-FFF2-40B4-BE49-F238E27FC236}">
                <a16:creationId xmlns:a16="http://schemas.microsoft.com/office/drawing/2014/main" id="{EB92DAD1-A63A-4D53-2120-D8E636D3589A}"/>
              </a:ext>
            </a:extLst>
          </p:cNvPr>
          <p:cNvSpPr/>
          <p:nvPr/>
        </p:nvSpPr>
        <p:spPr>
          <a:xfrm>
            <a:off x="11026775" y="1494156"/>
            <a:ext cx="2454275" cy="45719"/>
          </a:xfrm>
          <a:custGeom>
            <a:avLst/>
            <a:gdLst/>
            <a:ahLst/>
            <a:cxnLst/>
            <a:rect l="l" t="t" r="r" b="b"/>
            <a:pathLst>
              <a:path w="3368675">
                <a:moveTo>
                  <a:pt x="0" y="0"/>
                </a:moveTo>
                <a:lnTo>
                  <a:pt x="3368284" y="0"/>
                </a:lnTo>
              </a:path>
            </a:pathLst>
          </a:custGeom>
          <a:ln w="94688">
            <a:solidFill>
              <a:srgbClr val="473C3A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1" name="object 4">
            <a:extLst>
              <a:ext uri="{FF2B5EF4-FFF2-40B4-BE49-F238E27FC236}">
                <a16:creationId xmlns:a16="http://schemas.microsoft.com/office/drawing/2014/main" id="{ECD05358-22BB-592C-51BE-2BB78AD019D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23498" y="396875"/>
            <a:ext cx="15591264" cy="1124667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pc="-45" dirty="0"/>
              <a:t>Key</a:t>
            </a:r>
            <a:r>
              <a:rPr spc="-295" dirty="0"/>
              <a:t> </a:t>
            </a:r>
            <a:r>
              <a:rPr spc="5" dirty="0"/>
              <a:t>Cross</a:t>
            </a:r>
            <a:r>
              <a:rPr spc="-200" dirty="0"/>
              <a:t> </a:t>
            </a:r>
            <a:r>
              <a:rPr spc="5" dirty="0"/>
              <a:t>Selling</a:t>
            </a:r>
            <a:r>
              <a:rPr spc="-290" dirty="0"/>
              <a:t> </a:t>
            </a:r>
            <a:r>
              <a:rPr lang="en-US" spc="-290" dirty="0"/>
              <a:t>Success </a:t>
            </a:r>
            <a:r>
              <a:rPr lang="en-US" spc="10" dirty="0"/>
              <a:t>Factors</a:t>
            </a:r>
            <a:endParaRPr spc="10" dirty="0"/>
          </a:p>
        </p:txBody>
      </p:sp>
      <p:sp>
        <p:nvSpPr>
          <p:cNvPr id="3" name="Holder 5">
            <a:extLst>
              <a:ext uri="{FF2B5EF4-FFF2-40B4-BE49-F238E27FC236}">
                <a16:creationId xmlns:a16="http://schemas.microsoft.com/office/drawing/2014/main" id="{B91356C4-8BAD-E822-1942-88AF8B0C56AF}"/>
              </a:ext>
            </a:extLst>
          </p:cNvPr>
          <p:cNvSpPr txBox="1">
            <a:spLocks/>
          </p:cNvSpPr>
          <p:nvPr/>
        </p:nvSpPr>
        <p:spPr>
          <a:xfrm>
            <a:off x="316099" y="10817909"/>
            <a:ext cx="4521517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600" kern="1200" dirty="0">
                <a:solidFill>
                  <a:schemeClr val="tx1"/>
                </a:solidFill>
                <a:effectLst/>
                <a:latin typeface="Corbel" panose="020B05030202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© 100-Day Advisors    MandAPlaybook.com</a:t>
            </a:r>
            <a:endParaRPr lang="en-US" sz="1600" dirty="0">
              <a:solidFill>
                <a:schemeClr val="tx1"/>
              </a:solidFill>
              <a:effectLst/>
              <a:latin typeface="Corbel" panose="020B0503020204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ject 2">
            <a:extLst>
              <a:ext uri="{FF2B5EF4-FFF2-40B4-BE49-F238E27FC236}">
                <a16:creationId xmlns:a16="http://schemas.microsoft.com/office/drawing/2014/main" id="{044DB6BF-C148-959D-EA9A-5B0234D6C79D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3325230"/>
            <a:ext cx="20104099" cy="8001854"/>
          </a:xfrm>
          <a:prstGeom prst="rect">
            <a:avLst/>
          </a:prstGeom>
        </p:spPr>
      </p:pic>
      <p:sp>
        <p:nvSpPr>
          <p:cNvPr id="568" name="Google Shape;568;p2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40" tIns="45720" rIns="91440" bIns="45720" rtlCol="0" anchor="ctr" anchorCtr="0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rtl="0"/>
            <a:fld id="{186AF604-6CBA-6F4A-A6F6-26E48A4D0EE4}" type="slidenum">
              <a:rPr lang="en-US" smtClean="0"/>
              <a:pPr/>
              <a:t>8</a:t>
            </a:fld>
            <a:endParaRPr sz="2638" b="1" dirty="0">
              <a:solidFill>
                <a:srgbClr val="A00606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4" name="Google Shape;188;p7">
            <a:extLst>
              <a:ext uri="{FF2B5EF4-FFF2-40B4-BE49-F238E27FC236}">
                <a16:creationId xmlns:a16="http://schemas.microsoft.com/office/drawing/2014/main" id="{091C4F9A-85A3-A716-E1C1-12774B62BC4A}"/>
              </a:ext>
            </a:extLst>
          </p:cNvPr>
          <p:cNvSpPr/>
          <p:nvPr/>
        </p:nvSpPr>
        <p:spPr>
          <a:xfrm>
            <a:off x="7907745" y="5202600"/>
            <a:ext cx="4130453" cy="8092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0745" tIns="75352" rIns="150745" bIns="75352" anchor="ctr" anchorCtr="0">
            <a:noAutofit/>
          </a:bodyPr>
          <a:lstStyle/>
          <a:p>
            <a:pPr algn="ctr" rtl="0"/>
            <a:r>
              <a:rPr lang="en-US" sz="3958" b="1" dirty="0">
                <a:latin typeface="Century Gothic"/>
                <a:ea typeface="Century Gothic"/>
                <a:cs typeface="Century Gothic"/>
                <a:sym typeface="Century Gothic"/>
              </a:rPr>
              <a:t>contact us</a:t>
            </a:r>
            <a:endParaRPr sz="3958" b="1" dirty="0"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5" name="Google Shape;201;p7">
            <a:extLst>
              <a:ext uri="{FF2B5EF4-FFF2-40B4-BE49-F238E27FC236}">
                <a16:creationId xmlns:a16="http://schemas.microsoft.com/office/drawing/2014/main" id="{99047FA9-3381-2902-3BE6-F4C23A14F7DC}"/>
              </a:ext>
            </a:extLst>
          </p:cNvPr>
          <p:cNvSpPr txBox="1"/>
          <p:nvPr/>
        </p:nvSpPr>
        <p:spPr>
          <a:xfrm>
            <a:off x="5484176" y="3513315"/>
            <a:ext cx="8904726" cy="15223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48396" tIns="75352" rIns="150745" bIns="75352" anchor="ctr" anchorCtr="0">
            <a:spAutoFit/>
          </a:bodyPr>
          <a:lstStyle/>
          <a:p>
            <a:pPr algn="ctr" rtl="0">
              <a:lnSpc>
                <a:spcPct val="90000"/>
              </a:lnSpc>
              <a:buClr>
                <a:schemeClr val="dk1"/>
              </a:buClr>
              <a:buSzPts val="6000"/>
            </a:pPr>
            <a:r>
              <a:rPr lang="en-US" sz="9893" b="1" dirty="0">
                <a:solidFill>
                  <a:schemeClr val="bg2">
                    <a:lumMod val="25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thank you</a:t>
            </a:r>
            <a:endParaRPr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D5A73E6-06C7-BE27-C75B-9A53D07CAD78}"/>
              </a:ext>
            </a:extLst>
          </p:cNvPr>
          <p:cNvSpPr/>
          <p:nvPr/>
        </p:nvSpPr>
        <p:spPr>
          <a:xfrm>
            <a:off x="4985220" y="8104620"/>
            <a:ext cx="5064748" cy="80926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979" dirty="0">
                <a:solidFill>
                  <a:schemeClr val="tx1"/>
                </a:solidFill>
                <a:latin typeface="Century Gothic" panose="020B0502020202020204" pitchFamily="34" charset="0"/>
              </a:rPr>
              <a:t>   email</a:t>
            </a:r>
          </a:p>
          <a:p>
            <a:pPr algn="ctr"/>
            <a:r>
              <a:rPr lang="en-GB" sz="1979" b="1" dirty="0">
                <a:solidFill>
                  <a:schemeClr val="accent3"/>
                </a:solidFill>
                <a:latin typeface="Century Gothic" panose="020B0502020202020204" pitchFamily="34" charset="0"/>
              </a:rPr>
              <a:t> </a:t>
            </a:r>
            <a:r>
              <a:rPr lang="en-GB" sz="2309" dirty="0">
                <a:solidFill>
                  <a:schemeClr val="tx1"/>
                </a:solidFill>
                <a:latin typeface="Century Gothic" panose="020B0502020202020204" pitchFamily="34" charset="0"/>
              </a:rPr>
              <a:t>inquiries@MandAPlaybook.com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61B6280-CA6B-BCAA-BEA2-2736751F8DE3}"/>
              </a:ext>
            </a:extLst>
          </p:cNvPr>
          <p:cNvSpPr/>
          <p:nvPr/>
        </p:nvSpPr>
        <p:spPr>
          <a:xfrm>
            <a:off x="9914110" y="8080691"/>
            <a:ext cx="5468848" cy="80926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979" dirty="0">
                <a:solidFill>
                  <a:schemeClr val="tx1"/>
                </a:solidFill>
                <a:latin typeface="Century Gothic" panose="020B0502020202020204" pitchFamily="34" charset="0"/>
              </a:rPr>
              <a:t>website</a:t>
            </a:r>
          </a:p>
          <a:p>
            <a:pPr algn="ctr"/>
            <a:r>
              <a:rPr lang="en-GB" sz="1979" b="1" dirty="0">
                <a:solidFill>
                  <a:schemeClr val="accent3"/>
                </a:solidFill>
                <a:latin typeface="Century Gothic" panose="020B0502020202020204" pitchFamily="34" charset="0"/>
              </a:rPr>
              <a:t>  </a:t>
            </a:r>
            <a:r>
              <a:rPr lang="en-GB" sz="2309" dirty="0">
                <a:solidFill>
                  <a:schemeClr val="tx1"/>
                </a:solidFill>
                <a:latin typeface="Century Gothic" panose="020B0502020202020204" pitchFamily="34" charset="0"/>
              </a:rPr>
              <a:t>MandAPlaybook.com/consulting</a:t>
            </a:r>
          </a:p>
        </p:txBody>
      </p:sp>
      <p:sp>
        <p:nvSpPr>
          <p:cNvPr id="15" name="Google Shape;172;p9">
            <a:extLst>
              <a:ext uri="{FF2B5EF4-FFF2-40B4-BE49-F238E27FC236}">
                <a16:creationId xmlns:a16="http://schemas.microsoft.com/office/drawing/2014/main" id="{6087880C-FC45-8510-2046-66F1D414C7D9}"/>
              </a:ext>
            </a:extLst>
          </p:cNvPr>
          <p:cNvSpPr/>
          <p:nvPr/>
        </p:nvSpPr>
        <p:spPr>
          <a:xfrm>
            <a:off x="11975295" y="6715777"/>
            <a:ext cx="1335282" cy="1107362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txBody>
          <a:bodyPr spcFirstLastPara="1" wrap="square" lIns="180883" tIns="90416" rIns="180883" bIns="90416" anchor="ctr" anchorCtr="0">
            <a:noAutofit/>
          </a:bodyPr>
          <a:lstStyle/>
          <a:p>
            <a:pPr algn="ctr"/>
            <a:endParaRPr sz="3562" b="1" dirty="0">
              <a:solidFill>
                <a:schemeClr val="accent4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6" name="Google Shape;172;p9">
            <a:extLst>
              <a:ext uri="{FF2B5EF4-FFF2-40B4-BE49-F238E27FC236}">
                <a16:creationId xmlns:a16="http://schemas.microsoft.com/office/drawing/2014/main" id="{88769F2C-F73C-6BE5-0128-9BA0F3F84B01}"/>
              </a:ext>
            </a:extLst>
          </p:cNvPr>
          <p:cNvSpPr/>
          <p:nvPr/>
        </p:nvSpPr>
        <p:spPr>
          <a:xfrm>
            <a:off x="6949931" y="6739708"/>
            <a:ext cx="1335282" cy="1107362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txBody>
          <a:bodyPr spcFirstLastPara="1" wrap="square" lIns="180883" tIns="90416" rIns="180883" bIns="90416" anchor="ctr" anchorCtr="0">
            <a:noAutofit/>
          </a:bodyPr>
          <a:lstStyle/>
          <a:p>
            <a:pPr algn="ctr"/>
            <a:endParaRPr sz="3562" b="1" dirty="0">
              <a:solidFill>
                <a:schemeClr val="accent4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17" name="Google Shape;167;p9" descr="Envelope outline">
            <a:extLst>
              <a:ext uri="{FF2B5EF4-FFF2-40B4-BE49-F238E27FC236}">
                <a16:creationId xmlns:a16="http://schemas.microsoft.com/office/drawing/2014/main" id="{032D24FD-26AE-8114-AC78-5568622A7FC5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229783" y="6932800"/>
            <a:ext cx="774755" cy="789336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</p:pic>
      <p:pic>
        <p:nvPicPr>
          <p:cNvPr id="18" name="Google Shape;169;p9" descr="@ outline">
            <a:extLst>
              <a:ext uri="{FF2B5EF4-FFF2-40B4-BE49-F238E27FC236}">
                <a16:creationId xmlns:a16="http://schemas.microsoft.com/office/drawing/2014/main" id="{A4AE5D68-C69C-0698-39CD-1248D3A87748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2194517" y="6848570"/>
            <a:ext cx="841777" cy="883142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</p:pic>
      <p:pic>
        <p:nvPicPr>
          <p:cNvPr id="20" name="Picture 19" descr="A logo with black text&#10;&#10;Description automatically generated">
            <a:extLst>
              <a:ext uri="{FF2B5EF4-FFF2-40B4-BE49-F238E27FC236}">
                <a16:creationId xmlns:a16="http://schemas.microsoft.com/office/drawing/2014/main" id="{555201E0-6D0C-7AA0-F218-CBBE422D105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18430" y="492609"/>
            <a:ext cx="8004242" cy="2832621"/>
          </a:xfrm>
          <a:prstGeom prst="rect">
            <a:avLst/>
          </a:prstGeom>
        </p:spPr>
      </p:pic>
      <p:sp>
        <p:nvSpPr>
          <p:cNvPr id="7" name="TextBox 8">
            <a:extLst>
              <a:ext uri="{FF2B5EF4-FFF2-40B4-BE49-F238E27FC236}">
                <a16:creationId xmlns:a16="http://schemas.microsoft.com/office/drawing/2014/main" id="{9ED8D837-3406-AEF1-B2A2-7637E19C5E59}"/>
              </a:ext>
            </a:extLst>
          </p:cNvPr>
          <p:cNvSpPr txBox="1"/>
          <p:nvPr/>
        </p:nvSpPr>
        <p:spPr>
          <a:xfrm>
            <a:off x="19437572" y="10740965"/>
            <a:ext cx="44435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/>
              <a:t>07</a:t>
            </a:r>
          </a:p>
        </p:txBody>
      </p:sp>
    </p:spTree>
    <p:extLst>
      <p:ext uri="{BB962C8B-B14F-4D97-AF65-F5344CB8AC3E}">
        <p14:creationId xmlns:p14="http://schemas.microsoft.com/office/powerpoint/2010/main" val="243956192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2710</TotalTime>
  <Words>507</Words>
  <Application>Microsoft Macintosh PowerPoint</Application>
  <PresentationFormat>Custom</PresentationFormat>
  <Paragraphs>63</Paragraphs>
  <Slides>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5" baseType="lpstr">
      <vt:lpstr>Arial</vt:lpstr>
      <vt:lpstr>Calibri</vt:lpstr>
      <vt:lpstr>Century Gothic</vt:lpstr>
      <vt:lpstr>Corbel</vt:lpstr>
      <vt:lpstr>Poppins</vt:lpstr>
      <vt:lpstr>Times New Roman</vt:lpstr>
      <vt:lpstr>Office Theme</vt:lpstr>
      <vt:lpstr>M&amp;A CROSS-SELLING SUCCESS FACTORS</vt:lpstr>
      <vt:lpstr>Agenda</vt:lpstr>
      <vt:lpstr>Synergy Approach</vt:lpstr>
      <vt:lpstr>Early Wins Prioritization</vt:lpstr>
      <vt:lpstr>Key Cross Selling Success Factors</vt:lpstr>
      <vt:lpstr>Key Cross Selling Success Factors</vt:lpstr>
      <vt:lpstr>Key Cross Selling Success Factors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 09</dc:title>
  <cp:lastModifiedBy>JOE ABERGER</cp:lastModifiedBy>
  <cp:revision>16</cp:revision>
  <dcterms:created xsi:type="dcterms:W3CDTF">2023-05-26T15:14:02Z</dcterms:created>
  <dcterms:modified xsi:type="dcterms:W3CDTF">2026-05-08T14:52:33Z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2023-05-26T00:00:00Z</vt:filetime>
  </property>
  <property fmtid="{D5CDD505-2E9C-101B-9397-08002B2CF9AE}" pid="3" name="Creator">
    <vt:lpwstr>Adobe Illustrator 26.0 (Windows)</vt:lpwstr>
  </property>
  <property fmtid="{D5CDD505-2E9C-101B-9397-08002B2CF9AE}" pid="4" name="LastSaved">
    <vt:filetime>2023-05-26T00:00:00Z</vt:filetime>
  </property>
</Properties>
</file>